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8"/>
  </p:notesMasterIdLst>
  <p:handoutMasterIdLst>
    <p:handoutMasterId r:id="rId39"/>
  </p:handoutMasterIdLst>
  <p:sldIdLst>
    <p:sldId id="258" r:id="rId2"/>
    <p:sldId id="262" r:id="rId3"/>
    <p:sldId id="267" r:id="rId4"/>
    <p:sldId id="265" r:id="rId5"/>
    <p:sldId id="266" r:id="rId6"/>
    <p:sldId id="270" r:id="rId7"/>
    <p:sldId id="294" r:id="rId8"/>
    <p:sldId id="288" r:id="rId9"/>
    <p:sldId id="289" r:id="rId10"/>
    <p:sldId id="287" r:id="rId11"/>
    <p:sldId id="279" r:id="rId12"/>
    <p:sldId id="280" r:id="rId13"/>
    <p:sldId id="281" r:id="rId14"/>
    <p:sldId id="282" r:id="rId15"/>
    <p:sldId id="283" r:id="rId16"/>
    <p:sldId id="284" r:id="rId17"/>
    <p:sldId id="285" r:id="rId18"/>
    <p:sldId id="286" r:id="rId19"/>
    <p:sldId id="278" r:id="rId20"/>
    <p:sldId id="291" r:id="rId21"/>
    <p:sldId id="292" r:id="rId22"/>
    <p:sldId id="293" r:id="rId23"/>
    <p:sldId id="290" r:id="rId24"/>
    <p:sldId id="271" r:id="rId25"/>
    <p:sldId id="272" r:id="rId26"/>
    <p:sldId id="273" r:id="rId27"/>
    <p:sldId id="268" r:id="rId28"/>
    <p:sldId id="269" r:id="rId29"/>
    <p:sldId id="274" r:id="rId30"/>
    <p:sldId id="275" r:id="rId31"/>
    <p:sldId id="276" r:id="rId32"/>
    <p:sldId id="277" r:id="rId33"/>
    <p:sldId id="295" r:id="rId34"/>
    <p:sldId id="296" r:id="rId35"/>
    <p:sldId id="297" r:id="rId36"/>
    <p:sldId id="260" r:id="rId37"/>
  </p:sldIdLst>
  <p:sldSz cx="9144000" cy="5715000" type="screen16x1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1800">
          <p15:clr>
            <a:srgbClr val="A4A3A4"/>
          </p15:clr>
        </p15:guide>
        <p15:guide id="2" pos="2880">
          <p15:clr>
            <a:srgbClr val="A4A3A4"/>
          </p15:clr>
        </p15:guide>
        <p15:guide id="3" orient="horz" pos="1573">
          <p15:clr>
            <a:srgbClr val="A4A3A4"/>
          </p15:clr>
        </p15:guide>
      </p15:sldGuideLst>
    </p:ext>
    <p:ext uri="{2D200454-40CA-4A62-9FC3-DE9A4176ACB9}">
      <p15:notesGuideLst xmlns:p15="http://schemas.microsoft.com/office/powerpoint/2012/main" xmlns="">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B301B821-A1FF-4177-AEE7-76D212191A09}" styleName="中度样式 1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浅色样式 2 - 强调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4C1A8A3-306A-4EB7-A6B1-4F7E0EB9C5D6}" styleName="中度样式 3 - 强调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8FD4443E-F989-4FC4-A0C8-D5A2AF1F390B}" styleName="深色样式 1 - 强调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5A111915-BE36-4E01-A7E5-04B1672EAD32}" styleName="浅色样式 2 - 强调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5202B0CA-FC54-4496-8BCA-5EF66A818D29}" styleName="深色样式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46F890A9-2807-4EBB-B81D-B2AA78EC7F39}" styleName="深色样式 2 - 强调 5/强调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EB344D84-9AFB-497E-A393-DC336BA19D2E}" styleName="中度样式 3 - 强调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7307" autoAdjust="0"/>
  </p:normalViewPr>
  <p:slideViewPr>
    <p:cSldViewPr>
      <p:cViewPr varScale="1">
        <p:scale>
          <a:sx n="150" d="100"/>
          <a:sy n="150" d="100"/>
        </p:scale>
        <p:origin x="-504" y="-96"/>
      </p:cViewPr>
      <p:guideLst>
        <p:guide orient="horz" pos="1800"/>
        <p:guide orient="horz" pos="1573"/>
        <p:guide pos="2880"/>
      </p:guideLst>
    </p:cSldViewPr>
  </p:slideViewPr>
  <p:notesTextViewPr>
    <p:cViewPr>
      <p:scale>
        <a:sx n="100" d="100"/>
        <a:sy n="100" d="100"/>
      </p:scale>
      <p:origin x="0" y="0"/>
    </p:cViewPr>
  </p:notesTextViewPr>
  <p:notesViewPr>
    <p:cSldViewPr>
      <p:cViewPr varScale="1">
        <p:scale>
          <a:sx n="86" d="100"/>
          <a:sy n="86" d="100"/>
        </p:scale>
        <p:origin x="-3846" y="-9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51546619-D2A3-48E8-B02F-D222DCEE8D1C}" type="datetimeFigureOut">
              <a:rPr lang="zh-CN" altLang="en-US" smtClean="0"/>
              <a:t>2021/2/19</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950B511-0C14-4C70-9FEF-FA46F7DDCC20}" type="slidenum">
              <a:rPr lang="zh-CN" altLang="en-US" smtClean="0"/>
              <a:t>‹#›</a:t>
            </a:fld>
            <a:endParaRPr lang="zh-CN" altLang="en-US"/>
          </a:p>
        </p:txBody>
      </p:sp>
    </p:spTree>
    <p:extLst>
      <p:ext uri="{BB962C8B-B14F-4D97-AF65-F5344CB8AC3E}">
        <p14:creationId xmlns:p14="http://schemas.microsoft.com/office/powerpoint/2010/main" val="212765661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BA6B45F-7E83-4BF7-B214-6B552DCE1B60}" type="datetimeFigureOut">
              <a:rPr lang="zh-CN" altLang="en-US" smtClean="0"/>
              <a:t>2021/2/19</a:t>
            </a:fld>
            <a:endParaRPr lang="zh-CN" altLang="en-US"/>
          </a:p>
        </p:txBody>
      </p:sp>
      <p:sp>
        <p:nvSpPr>
          <p:cNvPr id="4" name="幻灯片图像占位符 3"/>
          <p:cNvSpPr>
            <a:spLocks noGrp="1" noRot="1" noChangeAspect="1"/>
          </p:cNvSpPr>
          <p:nvPr>
            <p:ph type="sldImg" idx="2"/>
          </p:nvPr>
        </p:nvSpPr>
        <p:spPr>
          <a:xfrm>
            <a:off x="685800" y="685800"/>
            <a:ext cx="54864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3B5D293-53CA-4417-8888-46A42F3E2513}" type="slidenum">
              <a:rPr lang="zh-CN" altLang="en-US" smtClean="0"/>
              <a:t>‹#›</a:t>
            </a:fld>
            <a:endParaRPr lang="zh-CN" altLang="en-US"/>
          </a:p>
        </p:txBody>
      </p:sp>
    </p:spTree>
    <p:extLst>
      <p:ext uri="{BB962C8B-B14F-4D97-AF65-F5344CB8AC3E}">
        <p14:creationId xmlns:p14="http://schemas.microsoft.com/office/powerpoint/2010/main" val="37221556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B5D293-53CA-4417-8888-46A42F3E2513}" type="slidenum">
              <a:rPr lang="zh-CN" altLang="en-US" smtClean="0"/>
              <a:t>20</a:t>
            </a:fld>
            <a:endParaRPr lang="zh-CN" altLang="en-US"/>
          </a:p>
        </p:txBody>
      </p:sp>
    </p:spTree>
    <p:extLst>
      <p:ext uri="{BB962C8B-B14F-4D97-AF65-F5344CB8AC3E}">
        <p14:creationId xmlns:p14="http://schemas.microsoft.com/office/powerpoint/2010/main" val="14859276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jpe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jpeg"/></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775355"/>
            <a:ext cx="7772400" cy="1225021"/>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238500"/>
            <a:ext cx="6400800" cy="14605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t>2021/2/19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t>2021/2/19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28865"/>
            <a:ext cx="2057400" cy="4876271"/>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28865"/>
            <a:ext cx="6019800" cy="4876271"/>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t>2021/2/19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幻灯片">
    <p:bg>
      <p:bgPr>
        <a:solidFill>
          <a:schemeClr val="bg1"/>
        </a:solidFill>
        <a:effectLst/>
      </p:bgPr>
    </p:bg>
    <p:spTree>
      <p:nvGrpSpPr>
        <p:cNvPr id="1" name=""/>
        <p:cNvGrpSpPr/>
        <p:nvPr/>
      </p:nvGrpSpPr>
      <p:grpSpPr>
        <a:xfrm>
          <a:off x="0" y="0"/>
          <a:ext cx="0" cy="0"/>
          <a:chOff x="0" y="0"/>
          <a:chExt cx="0" cy="0"/>
        </a:xfrm>
      </p:grpSpPr>
      <p:grpSp>
        <p:nvGrpSpPr>
          <p:cNvPr id="2053" name="组合 8"/>
          <p:cNvGrpSpPr/>
          <p:nvPr userDrawn="1"/>
        </p:nvGrpSpPr>
        <p:grpSpPr>
          <a:xfrm>
            <a:off x="-4046" y="4003490"/>
            <a:ext cx="9151143" cy="1714421"/>
            <a:chOff x="8" y="6595"/>
            <a:chExt cx="19184" cy="3240"/>
          </a:xfrm>
        </p:grpSpPr>
        <p:pic>
          <p:nvPicPr>
            <p:cNvPr id="2054" name="图片 10" descr="微信截图_20190808091309"/>
            <p:cNvPicPr>
              <a:picLocks noChangeAspect="1"/>
            </p:cNvPicPr>
            <p:nvPr userDrawn="1"/>
          </p:nvPicPr>
          <p:blipFill>
            <a:blip r:embed="rId2"/>
            <a:stretch>
              <a:fillRect/>
            </a:stretch>
          </p:blipFill>
          <p:spPr>
            <a:xfrm>
              <a:off x="8" y="6595"/>
              <a:ext cx="19184" cy="3240"/>
            </a:xfrm>
            <a:prstGeom prst="rect">
              <a:avLst/>
            </a:prstGeom>
            <a:noFill/>
            <a:ln w="9525">
              <a:noFill/>
            </a:ln>
          </p:spPr>
        </p:pic>
        <p:pic>
          <p:nvPicPr>
            <p:cNvPr id="2055" name="图片 2" descr="cell"/>
            <p:cNvPicPr>
              <a:picLocks noChangeAspect="1"/>
            </p:cNvPicPr>
            <p:nvPr userDrawn="1"/>
          </p:nvPicPr>
          <p:blipFill>
            <a:blip r:embed="rId3"/>
            <a:srcRect b="11449"/>
            <a:stretch>
              <a:fillRect/>
            </a:stretch>
          </p:blipFill>
          <p:spPr>
            <a:xfrm>
              <a:off x="8" y="6595"/>
              <a:ext cx="6490" cy="3233"/>
            </a:xfrm>
            <a:prstGeom prst="rect">
              <a:avLst/>
            </a:prstGeom>
            <a:noFill/>
            <a:ln w="9525">
              <a:noFill/>
            </a:ln>
          </p:spPr>
        </p:pic>
        <p:pic>
          <p:nvPicPr>
            <p:cNvPr id="2056" name="图片 7" descr="th"/>
            <p:cNvPicPr>
              <a:picLocks noChangeAspect="1"/>
            </p:cNvPicPr>
            <p:nvPr userDrawn="1"/>
          </p:nvPicPr>
          <p:blipFill>
            <a:blip r:embed="rId4"/>
            <a:stretch>
              <a:fillRect/>
            </a:stretch>
          </p:blipFill>
          <p:spPr>
            <a:xfrm>
              <a:off x="12640" y="6595"/>
              <a:ext cx="3430" cy="3235"/>
            </a:xfrm>
            <a:prstGeom prst="rect">
              <a:avLst/>
            </a:prstGeom>
            <a:noFill/>
            <a:ln w="9525">
              <a:noFill/>
            </a:ln>
          </p:spPr>
        </p:pic>
      </p:grpSp>
      <p:pic>
        <p:nvPicPr>
          <p:cNvPr id="4" name="图片 3" descr="logo"/>
          <p:cNvPicPr>
            <a:picLocks noChangeAspect="1"/>
          </p:cNvPicPr>
          <p:nvPr userDrawn="1"/>
        </p:nvPicPr>
        <p:blipFill>
          <a:blip r:embed="rId5"/>
          <a:stretch>
            <a:fillRect/>
          </a:stretch>
        </p:blipFill>
        <p:spPr>
          <a:xfrm>
            <a:off x="7432327" y="307904"/>
            <a:ext cx="1429330" cy="554438"/>
          </a:xfrm>
          <a:prstGeom prst="rect">
            <a:avLst/>
          </a:prstGeom>
        </p:spPr>
      </p:pic>
    </p:spTree>
    <p:extLst>
      <p:ext uri="{BB962C8B-B14F-4D97-AF65-F5344CB8AC3E}">
        <p14:creationId xmlns:p14="http://schemas.microsoft.com/office/powerpoint/2010/main" val="1828911888"/>
      </p:ext>
    </p:extLst>
  </p:cSld>
  <p:clrMapOvr>
    <a:masterClrMapping/>
  </p:clrMapOvr>
  <mc:AlternateContent xmlns:mc="http://schemas.openxmlformats.org/markup-compatibility/2006" xmlns:p14="http://schemas.microsoft.com/office/powerpoint/2010/main">
    <mc:Choice Requires="p14">
      <p:transition spd="slow" p14:dur="1600" advTm="2000">
        <p14:gallery dir="l"/>
      </p:transition>
    </mc:Choice>
    <mc:Fallback xmlns="">
      <p:transition spd="slow" advTm="2000">
        <p:fade/>
      </p:transition>
    </mc:Fallback>
  </mc:AlternateContent>
  <p:timing>
    <p:tnLst>
      <p:par>
        <p:cTn id="1" dur="indefinite" restart="never" nodeType="tmRoot"/>
      </p:par>
    </p:tnLst>
  </p:timing>
  <p:hf hdr="0"/>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标题幻灯片">
    <p:bg>
      <p:bgPr>
        <a:solidFill>
          <a:schemeClr val="bg1"/>
        </a:solidFill>
        <a:effectLst/>
      </p:bgPr>
    </p:bg>
    <p:spTree>
      <p:nvGrpSpPr>
        <p:cNvPr id="1" name=""/>
        <p:cNvGrpSpPr/>
        <p:nvPr/>
      </p:nvGrpSpPr>
      <p:grpSpPr>
        <a:xfrm>
          <a:off x="0" y="0"/>
          <a:ext cx="0" cy="0"/>
          <a:chOff x="0" y="0"/>
          <a:chExt cx="0" cy="0"/>
        </a:xfrm>
      </p:grpSpPr>
      <p:grpSp>
        <p:nvGrpSpPr>
          <p:cNvPr id="2053" name="组合 8"/>
          <p:cNvGrpSpPr/>
          <p:nvPr userDrawn="1"/>
        </p:nvGrpSpPr>
        <p:grpSpPr>
          <a:xfrm>
            <a:off x="-4047" y="4003490"/>
            <a:ext cx="9151143" cy="1714421"/>
            <a:chOff x="8" y="6595"/>
            <a:chExt cx="19184" cy="3240"/>
          </a:xfrm>
        </p:grpSpPr>
        <p:pic>
          <p:nvPicPr>
            <p:cNvPr id="2054" name="图片 10" descr="微信截图_20190808091309"/>
            <p:cNvPicPr>
              <a:picLocks noChangeAspect="1"/>
            </p:cNvPicPr>
            <p:nvPr userDrawn="1"/>
          </p:nvPicPr>
          <p:blipFill>
            <a:blip r:embed="rId2"/>
            <a:stretch>
              <a:fillRect/>
            </a:stretch>
          </p:blipFill>
          <p:spPr>
            <a:xfrm>
              <a:off x="8" y="6595"/>
              <a:ext cx="19184" cy="3240"/>
            </a:xfrm>
            <a:prstGeom prst="rect">
              <a:avLst/>
            </a:prstGeom>
            <a:noFill/>
            <a:ln w="9525">
              <a:noFill/>
            </a:ln>
          </p:spPr>
        </p:pic>
        <p:pic>
          <p:nvPicPr>
            <p:cNvPr id="2055" name="图片 2" descr="cell"/>
            <p:cNvPicPr>
              <a:picLocks noChangeAspect="1"/>
            </p:cNvPicPr>
            <p:nvPr userDrawn="1"/>
          </p:nvPicPr>
          <p:blipFill>
            <a:blip r:embed="rId3"/>
            <a:srcRect b="11449"/>
            <a:stretch>
              <a:fillRect/>
            </a:stretch>
          </p:blipFill>
          <p:spPr>
            <a:xfrm>
              <a:off x="8" y="6595"/>
              <a:ext cx="6490" cy="3233"/>
            </a:xfrm>
            <a:prstGeom prst="rect">
              <a:avLst/>
            </a:prstGeom>
            <a:noFill/>
            <a:ln w="9525">
              <a:noFill/>
            </a:ln>
          </p:spPr>
        </p:pic>
        <p:pic>
          <p:nvPicPr>
            <p:cNvPr id="2056" name="图片 7" descr="th"/>
            <p:cNvPicPr>
              <a:picLocks noChangeAspect="1"/>
            </p:cNvPicPr>
            <p:nvPr userDrawn="1"/>
          </p:nvPicPr>
          <p:blipFill>
            <a:blip r:embed="rId4"/>
            <a:stretch>
              <a:fillRect/>
            </a:stretch>
          </p:blipFill>
          <p:spPr>
            <a:xfrm>
              <a:off x="12640" y="6595"/>
              <a:ext cx="3430" cy="3235"/>
            </a:xfrm>
            <a:prstGeom prst="rect">
              <a:avLst/>
            </a:prstGeom>
            <a:noFill/>
            <a:ln w="9525">
              <a:noFill/>
            </a:ln>
          </p:spPr>
        </p:pic>
      </p:grpSp>
      <p:pic>
        <p:nvPicPr>
          <p:cNvPr id="4" name="图片 3" descr="logo"/>
          <p:cNvPicPr>
            <a:picLocks noChangeAspect="1"/>
          </p:cNvPicPr>
          <p:nvPr userDrawn="1"/>
        </p:nvPicPr>
        <p:blipFill>
          <a:blip r:embed="rId5"/>
          <a:stretch>
            <a:fillRect/>
          </a:stretch>
        </p:blipFill>
        <p:spPr>
          <a:xfrm>
            <a:off x="7432327" y="307904"/>
            <a:ext cx="1429330" cy="554438"/>
          </a:xfrm>
          <a:prstGeom prst="rect">
            <a:avLst/>
          </a:prstGeom>
        </p:spPr>
      </p:pic>
    </p:spTree>
    <p:extLst>
      <p:ext uri="{BB962C8B-B14F-4D97-AF65-F5344CB8AC3E}">
        <p14:creationId xmlns:p14="http://schemas.microsoft.com/office/powerpoint/2010/main" val="3290094196"/>
      </p:ext>
    </p:extLst>
  </p:cSld>
  <p:clrMapOvr>
    <a:masterClrMapping/>
  </p:clrMapOvr>
  <mc:AlternateContent xmlns:mc="http://schemas.openxmlformats.org/markup-compatibility/2006" xmlns:p14="http://schemas.microsoft.com/office/powerpoint/2010/main">
    <mc:Choice Requires="p14">
      <p:transition spd="slow" p14:dur="1600" advTm="2000">
        <p14:gallery dir="l"/>
      </p:transition>
    </mc:Choice>
    <mc:Fallback xmlns="">
      <p:transition spd="slow" advTm="2000">
        <p:fade/>
      </p:transition>
    </mc:Fallback>
  </mc:AlternateContent>
  <p:hf hdr="0"/>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6_标题幻灯片">
    <p:bg>
      <p:bgPr>
        <a:solidFill>
          <a:schemeClr val="bg1"/>
        </a:solidFill>
        <a:effectLst/>
      </p:bgPr>
    </p:bg>
    <p:spTree>
      <p:nvGrpSpPr>
        <p:cNvPr id="1" name=""/>
        <p:cNvGrpSpPr/>
        <p:nvPr/>
      </p:nvGrpSpPr>
      <p:grpSpPr>
        <a:xfrm>
          <a:off x="0" y="0"/>
          <a:ext cx="0" cy="0"/>
          <a:chOff x="0" y="0"/>
          <a:chExt cx="0" cy="0"/>
        </a:xfrm>
      </p:grpSpPr>
      <p:sp>
        <p:nvSpPr>
          <p:cNvPr id="7" name="矩形 6"/>
          <p:cNvSpPr/>
          <p:nvPr userDrawn="1"/>
        </p:nvSpPr>
        <p:spPr>
          <a:xfrm>
            <a:off x="0" y="5565035"/>
            <a:ext cx="9144000" cy="149965"/>
          </a:xfrm>
          <a:prstGeom prst="rect">
            <a:avLst/>
          </a:prstGeom>
          <a:solidFill>
            <a:srgbClr val="203864"/>
          </a:solidFill>
          <a:ln>
            <a:noFill/>
          </a:ln>
        </p:spPr>
        <p:style>
          <a:lnRef idx="2">
            <a:schemeClr val="accent1">
              <a:shade val="50000"/>
            </a:schemeClr>
          </a:lnRef>
          <a:fillRef idx="1">
            <a:schemeClr val="accent1"/>
          </a:fillRef>
          <a:effectRef idx="0">
            <a:schemeClr val="accent1"/>
          </a:effectRef>
          <a:fontRef idx="minor">
            <a:schemeClr val="lt1"/>
          </a:fontRef>
        </p:style>
        <p:txBody>
          <a:bodyPr lIns="71305" tIns="35652" rIns="71305" bIns="35652" rtlCol="0" anchor="ctr"/>
          <a:lstStyle/>
          <a:p>
            <a:pPr algn="ctr"/>
            <a:endParaRPr lang="zh-CN" altLang="en-US"/>
          </a:p>
        </p:txBody>
      </p:sp>
      <p:sp>
        <p:nvSpPr>
          <p:cNvPr id="9" name="Rectangle 143"/>
          <p:cNvSpPr>
            <a:spLocks noChangeArrowheads="1"/>
          </p:cNvSpPr>
          <p:nvPr userDrawn="1"/>
        </p:nvSpPr>
        <p:spPr bwMode="auto">
          <a:xfrm>
            <a:off x="1838251" y="740546"/>
            <a:ext cx="114286" cy="31722"/>
          </a:xfrm>
          <a:prstGeom prst="rect">
            <a:avLst/>
          </a:prstGeom>
          <a:solidFill>
            <a:srgbClr val="20386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438" tIns="34219" rIns="68438" bIns="34219" numCol="1" anchor="t" anchorCtr="0" compatLnSpc="1"/>
          <a:lstStyle/>
          <a:p>
            <a:endParaRPr lang="zh-CN" altLang="en-US"/>
          </a:p>
        </p:txBody>
      </p:sp>
      <p:sp>
        <p:nvSpPr>
          <p:cNvPr id="11" name="Rectangle 144"/>
          <p:cNvSpPr>
            <a:spLocks noChangeArrowheads="1"/>
          </p:cNvSpPr>
          <p:nvPr userDrawn="1"/>
        </p:nvSpPr>
        <p:spPr bwMode="auto">
          <a:xfrm>
            <a:off x="1025733" y="740546"/>
            <a:ext cx="728810" cy="31722"/>
          </a:xfrm>
          <a:prstGeom prst="rect">
            <a:avLst/>
          </a:prstGeom>
          <a:solidFill>
            <a:srgbClr val="20386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438" tIns="34219" rIns="68438" bIns="34219" numCol="1" anchor="t" anchorCtr="0" compatLnSpc="1"/>
          <a:lstStyle/>
          <a:p>
            <a:endParaRPr lang="zh-CN" altLang="en-US"/>
          </a:p>
        </p:txBody>
      </p:sp>
      <p:sp>
        <p:nvSpPr>
          <p:cNvPr id="12" name="Rectangle 145"/>
          <p:cNvSpPr>
            <a:spLocks noChangeArrowheads="1"/>
          </p:cNvSpPr>
          <p:nvPr userDrawn="1"/>
        </p:nvSpPr>
        <p:spPr bwMode="auto">
          <a:xfrm>
            <a:off x="2033679" y="740546"/>
            <a:ext cx="5533559" cy="31722"/>
          </a:xfrm>
          <a:prstGeom prst="rect">
            <a:avLst/>
          </a:prstGeom>
          <a:solidFill>
            <a:srgbClr val="20386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438" tIns="34219" rIns="68438" bIns="34219" numCol="1" anchor="t" anchorCtr="0" compatLnSpc="1"/>
          <a:lstStyle/>
          <a:p>
            <a:endParaRPr lang="zh-CN" altLang="en-US"/>
          </a:p>
        </p:txBody>
      </p:sp>
      <p:sp>
        <p:nvSpPr>
          <p:cNvPr id="19" name="1"/>
          <p:cNvSpPr>
            <a:spLocks noChangeAspect="1"/>
          </p:cNvSpPr>
          <p:nvPr userDrawn="1"/>
        </p:nvSpPr>
        <p:spPr bwMode="auto">
          <a:xfrm>
            <a:off x="512866" y="419903"/>
            <a:ext cx="269930" cy="299931"/>
          </a:xfrm>
          <a:custGeom>
            <a:avLst/>
            <a:gdLst>
              <a:gd name="T0" fmla="*/ 312166097 w 10429"/>
              <a:gd name="T1" fmla="*/ 312136168 h 10430"/>
              <a:gd name="T2" fmla="*/ 312166097 w 10429"/>
              <a:gd name="T3" fmla="*/ 312136168 h 10430"/>
              <a:gd name="T4" fmla="*/ 312166097 w 10429"/>
              <a:gd name="T5" fmla="*/ 312136168 h 10430"/>
              <a:gd name="T6" fmla="*/ 312166097 w 10429"/>
              <a:gd name="T7" fmla="*/ 312136168 h 10430"/>
              <a:gd name="T8" fmla="*/ 312166097 w 10429"/>
              <a:gd name="T9" fmla="*/ 312136168 h 10430"/>
              <a:gd name="T10" fmla="*/ 312166097 w 10429"/>
              <a:gd name="T11" fmla="*/ 312136168 h 10430"/>
              <a:gd name="T12" fmla="*/ 312166097 w 10429"/>
              <a:gd name="T13" fmla="*/ 312136168 h 10430"/>
              <a:gd name="T14" fmla="*/ 312166097 w 10429"/>
              <a:gd name="T15" fmla="*/ 312136168 h 10430"/>
              <a:gd name="T16" fmla="*/ 312166097 w 10429"/>
              <a:gd name="T17" fmla="*/ 312136168 h 10430"/>
              <a:gd name="T18" fmla="*/ 312166097 w 10429"/>
              <a:gd name="T19" fmla="*/ 312136168 h 10430"/>
              <a:gd name="T20" fmla="*/ 312166097 w 10429"/>
              <a:gd name="T21" fmla="*/ 312136168 h 10430"/>
              <a:gd name="T22" fmla="*/ 312166097 w 10429"/>
              <a:gd name="T23" fmla="*/ 312136168 h 10430"/>
              <a:gd name="T24" fmla="*/ 312166097 w 10429"/>
              <a:gd name="T25" fmla="*/ 312136168 h 10430"/>
              <a:gd name="T26" fmla="*/ 312166097 w 10429"/>
              <a:gd name="T27" fmla="*/ 312136168 h 10430"/>
              <a:gd name="T28" fmla="*/ 312166097 w 10429"/>
              <a:gd name="T29" fmla="*/ 312136168 h 10430"/>
              <a:gd name="T30" fmla="*/ 312166097 w 10429"/>
              <a:gd name="T31" fmla="*/ 312136168 h 1043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0429" h="10430">
                <a:moveTo>
                  <a:pt x="0" y="0"/>
                </a:moveTo>
                <a:lnTo>
                  <a:pt x="10429" y="0"/>
                </a:lnTo>
                <a:lnTo>
                  <a:pt x="10429" y="10430"/>
                </a:lnTo>
                <a:lnTo>
                  <a:pt x="0" y="10430"/>
                </a:lnTo>
                <a:lnTo>
                  <a:pt x="0" y="0"/>
                </a:lnTo>
                <a:close/>
                <a:moveTo>
                  <a:pt x="1976" y="9749"/>
                </a:moveTo>
                <a:lnTo>
                  <a:pt x="7962" y="3762"/>
                </a:lnTo>
                <a:lnTo>
                  <a:pt x="7877" y="8383"/>
                </a:lnTo>
                <a:lnTo>
                  <a:pt x="9725" y="6534"/>
                </a:lnTo>
                <a:lnTo>
                  <a:pt x="9747" y="681"/>
                </a:lnTo>
                <a:lnTo>
                  <a:pt x="3897" y="706"/>
                </a:lnTo>
                <a:lnTo>
                  <a:pt x="2049" y="2555"/>
                </a:lnTo>
                <a:lnTo>
                  <a:pt x="6669" y="2470"/>
                </a:lnTo>
                <a:lnTo>
                  <a:pt x="683" y="8456"/>
                </a:lnTo>
                <a:lnTo>
                  <a:pt x="1976" y="9749"/>
                </a:lnTo>
                <a:close/>
              </a:path>
            </a:pathLst>
          </a:custGeom>
          <a:solidFill>
            <a:srgbClr val="203864"/>
          </a:solidFill>
          <a:ln>
            <a:noFill/>
          </a:ln>
        </p:spPr>
        <p:txBody>
          <a:bodyPr lIns="71305" tIns="35652" rIns="71305" bIns="35652" anchor="ct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dirty="0">
              <a:latin typeface="+mn-ea"/>
              <a:ea typeface="+mn-ea"/>
            </a:endParaRPr>
          </a:p>
        </p:txBody>
      </p:sp>
      <p:pic>
        <p:nvPicPr>
          <p:cNvPr id="2" name="图片 1" descr="logo"/>
          <p:cNvPicPr>
            <a:picLocks noChangeAspect="1"/>
          </p:cNvPicPr>
          <p:nvPr userDrawn="1"/>
        </p:nvPicPr>
        <p:blipFill>
          <a:blip r:embed="rId2"/>
          <a:stretch>
            <a:fillRect/>
          </a:stretch>
        </p:blipFill>
        <p:spPr>
          <a:xfrm>
            <a:off x="7595162" y="337001"/>
            <a:ext cx="1202694" cy="466617"/>
          </a:xfrm>
          <a:prstGeom prst="rect">
            <a:avLst/>
          </a:prstGeom>
        </p:spPr>
      </p:pic>
      <p:sp>
        <p:nvSpPr>
          <p:cNvPr id="5" name="文本框 4"/>
          <p:cNvSpPr txBox="1"/>
          <p:nvPr userDrawn="1"/>
        </p:nvSpPr>
        <p:spPr>
          <a:xfrm>
            <a:off x="8554080" y="5182517"/>
            <a:ext cx="433275" cy="256666"/>
          </a:xfrm>
          <a:prstGeom prst="rect">
            <a:avLst/>
          </a:prstGeom>
          <a:noFill/>
        </p:spPr>
        <p:txBody>
          <a:bodyPr wrap="square" lIns="71305" tIns="35652" rIns="71305" bIns="35652" rtlCol="0">
            <a:spAutoFit/>
          </a:bodyPr>
          <a:lstStyle/>
          <a:p>
            <a:fld id="{9A0DB2DC-4C9A-4742-B13C-FB6460FD3503}" type="slidenum">
              <a:rPr lang="zh-CN" altLang="en-US" sz="1200">
                <a:solidFill>
                  <a:srgbClr val="203864"/>
                </a:solidFill>
                <a:latin typeface="时尚简体" panose="01010104010101010101" charset="-122"/>
                <a:ea typeface="时尚简体" panose="01010104010101010101" charset="-122"/>
              </a:rPr>
              <a:t>‹#›</a:t>
            </a:fld>
            <a:endParaRPr lang="zh-CN" altLang="en-US" sz="1200">
              <a:solidFill>
                <a:srgbClr val="203864"/>
              </a:solidFill>
              <a:latin typeface="时尚简体" panose="01010104010101010101" charset="-122"/>
              <a:ea typeface="时尚简体" panose="01010104010101010101" charset="-122"/>
            </a:endParaRPr>
          </a:p>
        </p:txBody>
      </p:sp>
      <p:sp>
        <p:nvSpPr>
          <p:cNvPr id="3" name="矩形 2"/>
          <p:cNvSpPr/>
          <p:nvPr userDrawn="1"/>
        </p:nvSpPr>
        <p:spPr>
          <a:xfrm>
            <a:off x="8858324" y="5232776"/>
            <a:ext cx="53986" cy="179958"/>
          </a:xfrm>
          <a:prstGeom prst="rect">
            <a:avLst/>
          </a:prstGeom>
          <a:solidFill>
            <a:srgbClr val="203864"/>
          </a:solidFill>
          <a:ln>
            <a:noFill/>
          </a:ln>
        </p:spPr>
        <p:style>
          <a:lnRef idx="2">
            <a:schemeClr val="accent1">
              <a:shade val="50000"/>
            </a:schemeClr>
          </a:lnRef>
          <a:fillRef idx="1">
            <a:schemeClr val="accent1"/>
          </a:fillRef>
          <a:effectRef idx="0">
            <a:schemeClr val="accent1"/>
          </a:effectRef>
          <a:fontRef idx="minor">
            <a:schemeClr val="lt1"/>
          </a:fontRef>
        </p:style>
        <p:txBody>
          <a:bodyPr lIns="71305" tIns="35652" rIns="71305" bIns="35652" rtlCol="0" anchor="ctr"/>
          <a:lstStyle/>
          <a:p>
            <a:pPr algn="ctr"/>
            <a:endParaRPr lang="zh-CN" altLang="en-US"/>
          </a:p>
        </p:txBody>
      </p:sp>
    </p:spTree>
    <p:extLst>
      <p:ext uri="{BB962C8B-B14F-4D97-AF65-F5344CB8AC3E}">
        <p14:creationId xmlns:p14="http://schemas.microsoft.com/office/powerpoint/2010/main" val="1074613403"/>
      </p:ext>
    </p:extLst>
  </p:cSld>
  <p:clrMapOvr>
    <a:masterClrMapping/>
  </p:clrMapOvr>
  <mc:AlternateContent xmlns:mc="http://schemas.openxmlformats.org/markup-compatibility/2006" xmlns:p14="http://schemas.microsoft.com/office/powerpoint/2010/main">
    <mc:Choice Requires="p14">
      <p:transition spd="slow" p14:dur="1600" advTm="2000">
        <p14:gallery dir="l"/>
      </p:transition>
    </mc:Choice>
    <mc:Fallback xmlns="">
      <p:transition spd="slow" advTm="2000">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t>2021/2/19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672417"/>
            <a:ext cx="7772400" cy="1135063"/>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422261"/>
            <a:ext cx="7772400" cy="1250156"/>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2021/2/19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333500"/>
            <a:ext cx="4038600" cy="377163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333500"/>
            <a:ext cx="4038600" cy="377163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t>2021/2/19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279261"/>
            <a:ext cx="4040188" cy="53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1812396"/>
            <a:ext cx="4040188" cy="329274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6" y="1279261"/>
            <a:ext cx="4041775" cy="53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6" y="1812396"/>
            <a:ext cx="4041775" cy="329274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530820CF-B880-4189-942D-D702A7CBA730}" type="datetimeFigureOut">
              <a:rPr lang="zh-CN" altLang="en-US" smtClean="0"/>
              <a:t>2021/2/19</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530820CF-B880-4189-942D-D702A7CBA730}" type="datetimeFigureOut">
              <a:rPr lang="zh-CN" altLang="en-US" smtClean="0"/>
              <a:t>2021/2/19</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2021/2/19</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27542"/>
            <a:ext cx="3008313" cy="968375"/>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27542"/>
            <a:ext cx="5111750" cy="487759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1" y="1195917"/>
            <a:ext cx="3008313" cy="390921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2021/2/19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000500"/>
            <a:ext cx="5486400" cy="472282"/>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510646"/>
            <a:ext cx="5486400" cy="3429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4472782"/>
            <a:ext cx="5486400" cy="67071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2021/2/19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28865"/>
            <a:ext cx="8229600" cy="9525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333500"/>
            <a:ext cx="8229600" cy="3771636"/>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457200" y="5296959"/>
            <a:ext cx="2133600" cy="304271"/>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t>2021/2/19</a:t>
            </a:fld>
            <a:endParaRPr lang="zh-CN" altLang="en-US"/>
          </a:p>
        </p:txBody>
      </p:sp>
      <p:sp>
        <p:nvSpPr>
          <p:cNvPr id="5" name="页脚占位符 4"/>
          <p:cNvSpPr>
            <a:spLocks noGrp="1"/>
          </p:cNvSpPr>
          <p:nvPr>
            <p:ph type="ftr" sz="quarter" idx="3"/>
          </p:nvPr>
        </p:nvSpPr>
        <p:spPr>
          <a:xfrm>
            <a:off x="3124200" y="5296959"/>
            <a:ext cx="2895600" cy="304271"/>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5296959"/>
            <a:ext cx="2133600" cy="304271"/>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2" r:id="rId13"/>
    <p:sldLayoutId id="2147483663" r:id="rId14"/>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4.xml"/><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xml"/><Relationship Id="rId1" Type="http://schemas.openxmlformats.org/officeDocument/2006/relationships/slideLayout" Target="../slideLayouts/slideLayout14.xml"/><Relationship Id="rId4" Type="http://schemas.openxmlformats.org/officeDocument/2006/relationships/image" Target="../media/image240.png"/></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0.png"/><Relationship Id="rId1" Type="http://schemas.openxmlformats.org/officeDocument/2006/relationships/slideLayout" Target="../slideLayouts/slideLayout14.xml"/><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8.png"/><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4.xml"/><Relationship Id="rId5" Type="http://schemas.openxmlformats.org/officeDocument/2006/relationships/image" Target="../media/image33.png"/><Relationship Id="rId4" Type="http://schemas.openxmlformats.org/officeDocument/2006/relationships/image" Target="../media/image32.png"/></Relationships>
</file>

<file path=ppt/slides/_rels/slide2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1.png"/><Relationship Id="rId1" Type="http://schemas.openxmlformats.org/officeDocument/2006/relationships/slideLayout" Target="../slideLayouts/slideLayout14.xml"/><Relationship Id="rId4" Type="http://schemas.openxmlformats.org/officeDocument/2006/relationships/image" Target="../media/image35.png"/></Relationships>
</file>

<file path=ppt/slides/_rels/slide2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4.xml"/><Relationship Id="rId5" Type="http://schemas.openxmlformats.org/officeDocument/2006/relationships/image" Target="../media/image39.png"/><Relationship Id="rId4" Type="http://schemas.openxmlformats.org/officeDocument/2006/relationships/image" Target="../media/image31.png"/></Relationships>
</file>

<file path=ppt/slides/_rels/slide3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4.xml"/><Relationship Id="rId4" Type="http://schemas.openxmlformats.org/officeDocument/2006/relationships/image" Target="../media/image43.png"/></Relationships>
</file>

<file path=ppt/slides/_rels/slide3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5.jpeg"/><Relationship Id="rId1" Type="http://schemas.openxmlformats.org/officeDocument/2006/relationships/slideLayout" Target="../slideLayouts/slideLayout13.xml"/><Relationship Id="rId5" Type="http://schemas.openxmlformats.org/officeDocument/2006/relationships/image" Target="../media/image47.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4.xml"/><Relationship Id="rId5" Type="http://schemas.openxmlformats.org/officeDocument/2006/relationships/image" Target="../media/image10.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Title 1"/>
          <p:cNvSpPr>
            <a:spLocks noGrp="1"/>
          </p:cNvSpPr>
          <p:nvPr>
            <p:ph type="ctrTitle" idx="4294967295"/>
          </p:nvPr>
        </p:nvSpPr>
        <p:spPr>
          <a:xfrm>
            <a:off x="3173744" y="1147710"/>
            <a:ext cx="5718736" cy="773686"/>
          </a:xfrm>
          <a:prstGeom prst="rect">
            <a:avLst/>
          </a:prstGeom>
          <a:noFill/>
          <a:ln w="9525">
            <a:noFill/>
          </a:ln>
        </p:spPr>
        <p:txBody>
          <a:bodyPr anchor="t">
            <a:noAutofit/>
          </a:bodyPr>
          <a:lstStyle>
            <a:lvl1pPr lvl="0">
              <a:buClrTx/>
              <a:buSzTx/>
              <a:buFontTx/>
              <a:defRPr/>
            </a:lvl1pPr>
          </a:lstStyle>
          <a:p>
            <a:pPr lvl="0" algn="l">
              <a:buClrTx/>
              <a:buSzTx/>
              <a:buNone/>
            </a:pPr>
            <a:r>
              <a:rPr lang="en-US" altLang="zh-CN" sz="4000" b="1" dirty="0" smtClean="0">
                <a:solidFill>
                  <a:srgbClr val="203864"/>
                </a:solidFill>
                <a:latin typeface="Tahoma" panose="020B0604030504040204" pitchFamily="34" charset="0"/>
                <a:ea typeface="Tahoma" panose="020B0604030504040204" pitchFamily="34" charset="0"/>
                <a:cs typeface="Tahoma" panose="020B0604030504040204" pitchFamily="34" charset="0"/>
              </a:rPr>
              <a:t>Mzkit User Manual</a:t>
            </a:r>
            <a:endParaRPr lang="zh-CN" altLang="en-US" sz="4000" b="1" dirty="0">
              <a:solidFill>
                <a:srgbClr val="203864"/>
              </a:solidFill>
              <a:latin typeface="Tahoma" panose="020B0604030504040204" pitchFamily="34" charset="0"/>
              <a:ea typeface="微软雅黑" panose="020B0503020204020204" pitchFamily="34" charset="-122"/>
              <a:cs typeface="Tahoma" panose="020B0604030504040204" pitchFamily="34" charset="0"/>
            </a:endParaRPr>
          </a:p>
        </p:txBody>
      </p:sp>
      <p:sp>
        <p:nvSpPr>
          <p:cNvPr id="9218" name="矩形 14"/>
          <p:cNvSpPr/>
          <p:nvPr/>
        </p:nvSpPr>
        <p:spPr>
          <a:xfrm>
            <a:off x="3294783" y="1849388"/>
            <a:ext cx="3617550" cy="280664"/>
          </a:xfrm>
          <a:prstGeom prst="rect">
            <a:avLst/>
          </a:prstGeom>
          <a:solidFill>
            <a:srgbClr val="203864"/>
          </a:solidFill>
          <a:ln w="9525">
            <a:noFill/>
          </a:ln>
        </p:spPr>
        <p:txBody>
          <a:bodyPr wrap="none" lIns="76782" tIns="38391" rIns="76782" bIns="38391" anchor="t">
            <a:spAutoFit/>
          </a:bodyPr>
          <a:lstStyle/>
          <a:p>
            <a:pPr eaLnBrk="0" hangingPunct="0">
              <a:lnSpc>
                <a:spcPct val="110000"/>
              </a:lnSpc>
            </a:pPr>
            <a:r>
              <a:rPr lang="en-US" altLang="zh-CN" sz="1200" b="1" dirty="0" err="1">
                <a:solidFill>
                  <a:schemeClr val="bg1"/>
                </a:solidFill>
                <a:latin typeface="Tahoma" panose="020B0604030504040204" pitchFamily="34" charset="0"/>
                <a:ea typeface="Tahoma" panose="020B0604030504040204" pitchFamily="34" charset="0"/>
                <a:cs typeface="Tahoma" panose="020B0604030504040204" pitchFamily="34" charset="0"/>
              </a:rPr>
              <a:t>BioNovoGene</a:t>
            </a:r>
            <a:r>
              <a:rPr lang="en-US" altLang="zh-CN" sz="1200" b="1" dirty="0">
                <a:solidFill>
                  <a:schemeClr val="bg1"/>
                </a:solidFill>
                <a:latin typeface="Tahoma" panose="020B0604030504040204" pitchFamily="34" charset="0"/>
                <a:ea typeface="Tahoma" panose="020B0604030504040204" pitchFamily="34" charset="0"/>
                <a:cs typeface="Tahoma" panose="020B0604030504040204" pitchFamily="34" charset="0"/>
              </a:rPr>
              <a:t> Bio-Pharm Technology Co., Ltd</a:t>
            </a:r>
            <a:endParaRPr lang="zh-CN" altLang="en-US" sz="1200" b="1" dirty="0">
              <a:solidFill>
                <a:schemeClr val="bg1"/>
              </a:solidFill>
              <a:latin typeface="Tahoma" panose="020B0604030504040204" pitchFamily="34" charset="0"/>
              <a:ea typeface="微软雅黑" panose="020B0503020204020204" pitchFamily="34" charset="-122"/>
              <a:cs typeface="Tahoma" panose="020B0604030504040204" pitchFamily="34" charset="0"/>
            </a:endParaRPr>
          </a:p>
        </p:txBody>
      </p:sp>
      <p:sp>
        <p:nvSpPr>
          <p:cNvPr id="8" name="矩形 7"/>
          <p:cNvSpPr/>
          <p:nvPr userDrawn="1"/>
        </p:nvSpPr>
        <p:spPr>
          <a:xfrm>
            <a:off x="346" y="1"/>
            <a:ext cx="9145693" cy="149993"/>
          </a:xfrm>
          <a:prstGeom prst="rect">
            <a:avLst/>
          </a:prstGeom>
          <a:solidFill>
            <a:srgbClr val="203864"/>
          </a:solidFill>
          <a:ln>
            <a:noFill/>
          </a:ln>
        </p:spPr>
        <p:style>
          <a:lnRef idx="2">
            <a:schemeClr val="accent1">
              <a:shade val="50000"/>
            </a:schemeClr>
          </a:lnRef>
          <a:fillRef idx="1">
            <a:schemeClr val="accent1"/>
          </a:fillRef>
          <a:effectRef idx="0">
            <a:schemeClr val="accent1"/>
          </a:effectRef>
          <a:fontRef idx="minor">
            <a:schemeClr val="lt1"/>
          </a:fontRef>
        </p:style>
        <p:txBody>
          <a:bodyPr lIns="76782" tIns="38391" rIns="76782" bIns="38391" rtlCol="0" anchor="ctr"/>
          <a:lstStyle/>
          <a:p>
            <a:pPr algn="ctr"/>
            <a:endParaRPr lang="zh-CN" altLang="en-US" sz="100"/>
          </a:p>
        </p:txBody>
      </p:sp>
      <p:sp>
        <p:nvSpPr>
          <p:cNvPr id="7" name="矩形 15"/>
          <p:cNvSpPr/>
          <p:nvPr/>
        </p:nvSpPr>
        <p:spPr>
          <a:xfrm>
            <a:off x="3237648" y="2456807"/>
            <a:ext cx="4790736" cy="446864"/>
          </a:xfrm>
          <a:prstGeom prst="rect">
            <a:avLst/>
          </a:prstGeom>
          <a:noFill/>
          <a:ln w="9525">
            <a:noFill/>
          </a:ln>
        </p:spPr>
        <p:txBody>
          <a:bodyPr wrap="square" lIns="76782" tIns="38391" rIns="76782" bIns="38391" anchor="t">
            <a:spAutoFit/>
          </a:bodyPr>
          <a:lstStyle/>
          <a:p>
            <a:pPr eaLnBrk="0" hangingPunct="0">
              <a:lnSpc>
                <a:spcPct val="150000"/>
              </a:lnSpc>
            </a:pPr>
            <a:r>
              <a:rPr lang="en-US" altLang="zh-CN" sz="1600" b="1" dirty="0" smtClean="0">
                <a:solidFill>
                  <a:srgbClr val="113375"/>
                </a:solidFill>
                <a:latin typeface="Tahoma" panose="020B0604030504040204" pitchFamily="34" charset="0"/>
                <a:ea typeface="Tahoma" panose="020B0604030504040204" pitchFamily="34" charset="0"/>
                <a:cs typeface="Tahoma" panose="020B0604030504040204" pitchFamily="34" charset="0"/>
              </a:rPr>
              <a:t>Present: </a:t>
            </a:r>
            <a:r>
              <a:rPr lang="en-US" altLang="zh-CN" sz="1600" b="1" dirty="0" err="1" smtClean="0">
                <a:solidFill>
                  <a:srgbClr val="113375"/>
                </a:solidFill>
                <a:latin typeface="Tahoma" panose="020B0604030504040204" pitchFamily="34" charset="0"/>
                <a:ea typeface="Tahoma" panose="020B0604030504040204" pitchFamily="34" charset="0"/>
                <a:cs typeface="Tahoma" panose="020B0604030504040204" pitchFamily="34" charset="0"/>
              </a:rPr>
              <a:t>BioDeep</a:t>
            </a:r>
            <a:r>
              <a:rPr lang="en-US" altLang="zh-CN" sz="1600" b="1" dirty="0" smtClean="0">
                <a:solidFill>
                  <a:srgbClr val="113375"/>
                </a:solidFill>
                <a:latin typeface="Tahoma" panose="020B0604030504040204" pitchFamily="34" charset="0"/>
                <a:ea typeface="Tahoma" panose="020B0604030504040204" pitchFamily="34" charset="0"/>
                <a:cs typeface="Tahoma" panose="020B0604030504040204" pitchFamily="34" charset="0"/>
              </a:rPr>
              <a:t> R&amp;D Department</a:t>
            </a:r>
            <a:endParaRPr lang="zh-CN" altLang="en-US" sz="1600" b="1" dirty="0">
              <a:solidFill>
                <a:srgbClr val="113375"/>
              </a:solidFill>
              <a:latin typeface="Tahoma" panose="020B0604030504040204" pitchFamily="34" charset="0"/>
              <a:ea typeface="微软雅黑" panose="020B0503020204020204" pitchFamily="34" charset="-122"/>
              <a:cs typeface="Tahoma" panose="020B0604030504040204" pitchFamily="34" charset="0"/>
            </a:endParaRPr>
          </a:p>
        </p:txBody>
      </p:sp>
      <p:sp>
        <p:nvSpPr>
          <p:cNvPr id="9" name="矩形 15"/>
          <p:cNvSpPr/>
          <p:nvPr/>
        </p:nvSpPr>
        <p:spPr>
          <a:xfrm>
            <a:off x="3237648" y="2785492"/>
            <a:ext cx="3638608" cy="396658"/>
          </a:xfrm>
          <a:prstGeom prst="rect">
            <a:avLst/>
          </a:prstGeom>
          <a:noFill/>
          <a:ln w="9525">
            <a:noFill/>
          </a:ln>
        </p:spPr>
        <p:txBody>
          <a:bodyPr wrap="square" lIns="76782" tIns="38391" rIns="76782" bIns="38391" anchor="t">
            <a:spAutoFit/>
          </a:bodyPr>
          <a:lstStyle/>
          <a:p>
            <a:pPr eaLnBrk="0" hangingPunct="0">
              <a:lnSpc>
                <a:spcPct val="150000"/>
              </a:lnSpc>
            </a:pPr>
            <a:r>
              <a:rPr lang="en-US" altLang="zh-CN" sz="1600" b="1" dirty="0" smtClean="0">
                <a:solidFill>
                  <a:srgbClr val="113375"/>
                </a:solidFill>
                <a:latin typeface="Tahoma" panose="020B0604030504040204" pitchFamily="34" charset="0"/>
                <a:ea typeface="Tahoma" panose="020B0604030504040204" pitchFamily="34" charset="0"/>
                <a:cs typeface="Tahoma" panose="020B0604030504040204" pitchFamily="34" charset="0"/>
              </a:rPr>
              <a:t>E-Mail: </a:t>
            </a:r>
            <a:r>
              <a:rPr lang="en-US" altLang="zh-CN" sz="1600" b="1" dirty="0" err="1" smtClean="0">
                <a:solidFill>
                  <a:srgbClr val="113375"/>
                </a:solidFill>
                <a:latin typeface="Tahoma" panose="020B0604030504040204" pitchFamily="34" charset="0"/>
                <a:ea typeface="Tahoma" panose="020B0604030504040204" pitchFamily="34" charset="0"/>
                <a:cs typeface="Tahoma" panose="020B0604030504040204" pitchFamily="34" charset="0"/>
              </a:rPr>
              <a:t>R&amp;D@biodeep.cloud</a:t>
            </a:r>
            <a:endParaRPr lang="zh-CN" altLang="en-US" sz="1600" b="1" dirty="0">
              <a:solidFill>
                <a:srgbClr val="113375"/>
              </a:solidFill>
              <a:latin typeface="Tahoma" panose="020B0604030504040204" pitchFamily="34" charset="0"/>
              <a:ea typeface="微软雅黑" panose="020B0503020204020204" pitchFamily="34" charset="-122"/>
              <a:cs typeface="Tahoma" panose="020B0604030504040204" pitchFamily="34" charset="0"/>
            </a:endParaRPr>
          </a:p>
        </p:txBody>
      </p:sp>
      <p:sp>
        <p:nvSpPr>
          <p:cNvPr id="33" name="文本框 6"/>
          <p:cNvSpPr txBox="1">
            <a:spLocks noChangeArrowheads="1"/>
          </p:cNvSpPr>
          <p:nvPr/>
        </p:nvSpPr>
        <p:spPr bwMode="auto">
          <a:xfrm>
            <a:off x="3173744" y="853878"/>
            <a:ext cx="4278576" cy="240186"/>
          </a:xfrm>
          <a:prstGeom prst="rect">
            <a:avLst/>
          </a:prstGeom>
          <a:noFill/>
          <a:ln>
            <a:noFill/>
          </a:ln>
          <a:effectLst/>
        </p:spPr>
        <p:txBody>
          <a:bodyPr wrap="square" lIns="102393" tIns="51196" rIns="102393" bIns="51196">
            <a:no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algn="dist">
              <a:defRPr/>
            </a:pPr>
            <a:r>
              <a:rPr lang="en-US" altLang="zh-CN" b="1" dirty="0" err="1" smtClean="0">
                <a:solidFill>
                  <a:srgbClr val="203864"/>
                </a:solidFill>
                <a:latin typeface="Arial" panose="020B0604020202020204" pitchFamily="34" charset="0"/>
                <a:cs typeface="Arial" panose="020B0604020202020204" pitchFamily="34" charset="0"/>
              </a:rPr>
              <a:t>BioNovoGene</a:t>
            </a:r>
            <a:r>
              <a:rPr lang="en-US" altLang="zh-CN" b="1" dirty="0" smtClean="0">
                <a:solidFill>
                  <a:srgbClr val="203864"/>
                </a:solidFill>
                <a:latin typeface="Arial" panose="020B0604020202020204" pitchFamily="34" charset="0"/>
                <a:cs typeface="Arial" panose="020B0604020202020204" pitchFamily="34" charset="0"/>
              </a:rPr>
              <a:t> m/z Data Toolkit User Manual</a:t>
            </a:r>
            <a:endParaRPr lang="en-US" altLang="zh-CN" b="1" dirty="0">
              <a:solidFill>
                <a:srgbClr val="203864"/>
              </a:solidFill>
              <a:latin typeface="Arial" panose="020B0604020202020204" pitchFamily="34" charset="0"/>
              <a:cs typeface="Arial" panose="020B0604020202020204" pitchFamily="34" charset="0"/>
            </a:endParaRPr>
          </a:p>
        </p:txBody>
      </p:sp>
      <p:pic>
        <p:nvPicPr>
          <p:cNvPr id="3" name="图片 2" descr="仪器"/>
          <p:cNvPicPr>
            <a:picLocks noChangeAspect="1"/>
          </p:cNvPicPr>
          <p:nvPr/>
        </p:nvPicPr>
        <p:blipFill>
          <a:blip r:embed="rId2"/>
          <a:stretch>
            <a:fillRect/>
          </a:stretch>
        </p:blipFill>
        <p:spPr>
          <a:xfrm>
            <a:off x="696097" y="1147498"/>
            <a:ext cx="2339683" cy="2601310"/>
          </a:xfrm>
          <a:prstGeom prst="rect">
            <a:avLst/>
          </a:prstGeom>
        </p:spPr>
      </p:pic>
      <p:sp>
        <p:nvSpPr>
          <p:cNvPr id="2" name="TextBox 1"/>
          <p:cNvSpPr txBox="1"/>
          <p:nvPr/>
        </p:nvSpPr>
        <p:spPr>
          <a:xfrm>
            <a:off x="-36512" y="3721596"/>
            <a:ext cx="2314352" cy="307777"/>
          </a:xfrm>
          <a:prstGeom prst="rect">
            <a:avLst/>
          </a:prstGeom>
          <a:noFill/>
        </p:spPr>
        <p:txBody>
          <a:bodyPr wrap="none" rtlCol="0">
            <a:spAutoFit/>
          </a:bodyPr>
          <a:lstStyle/>
          <a:p>
            <a:r>
              <a:rPr lang="en-US" altLang="zh-CN" sz="1400" u="sng" dirty="0" smtClean="0">
                <a:effectLst>
                  <a:outerShdw blurRad="38100" dist="38100" dir="2700000" algn="tl">
                    <a:srgbClr val="000000">
                      <a:alpha val="43137"/>
                    </a:srgbClr>
                  </a:outerShdw>
                </a:effectLst>
              </a:rPr>
              <a:t>January, 2021, </a:t>
            </a:r>
            <a:r>
              <a:rPr lang="en-US" altLang="zh-CN" sz="1400" u="sng" dirty="0" err="1" smtClean="0">
                <a:effectLst>
                  <a:outerShdw blurRad="38100" dist="38100" dir="2700000" algn="tl">
                    <a:srgbClr val="000000">
                      <a:alpha val="43137"/>
                    </a:srgbClr>
                  </a:outerShdw>
                </a:effectLst>
              </a:rPr>
              <a:t>SuZhou</a:t>
            </a:r>
            <a:r>
              <a:rPr lang="en-US" altLang="zh-CN" sz="1400" u="sng" dirty="0" smtClean="0">
                <a:effectLst>
                  <a:outerShdw blurRad="38100" dist="38100" dir="2700000" algn="tl">
                    <a:srgbClr val="000000">
                      <a:alpha val="43137"/>
                    </a:srgbClr>
                  </a:outerShdw>
                </a:effectLst>
              </a:rPr>
              <a:t>, China</a:t>
            </a:r>
            <a:endParaRPr lang="zh-CN" altLang="en-US" sz="1400" u="sng"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1524635"/>
      </p:ext>
    </p:extLst>
  </p:cSld>
  <p:clrMapOvr>
    <a:masterClrMapping/>
  </p:clrMapOvr>
  <p:transition spd="slow">
    <p:push dir="u"/>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idx="4294967295"/>
          </p:nvPr>
        </p:nvSpPr>
        <p:spPr>
          <a:xfrm>
            <a:off x="1187624" y="553244"/>
            <a:ext cx="6984776" cy="1368152"/>
          </a:xfrm>
        </p:spPr>
        <p:txBody>
          <a:bodyPr>
            <a:noAutofit/>
          </a:bodyPr>
          <a:lstStyle/>
          <a:p>
            <a:r>
              <a:rPr lang="en-US" altLang="zh-CN" dirty="0" smtClean="0">
                <a:solidFill>
                  <a:srgbClr val="203864"/>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View Untargeted Data</a:t>
            </a:r>
            <a:endParaRPr lang="zh-CN" altLang="en-US" dirty="0">
              <a:solidFill>
                <a:srgbClr val="203864"/>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endParaRPr>
          </a:p>
        </p:txBody>
      </p:sp>
      <p:sp>
        <p:nvSpPr>
          <p:cNvPr id="2" name="TextBox 1"/>
          <p:cNvSpPr txBox="1"/>
          <p:nvPr/>
        </p:nvSpPr>
        <p:spPr>
          <a:xfrm>
            <a:off x="3219003" y="1849388"/>
            <a:ext cx="2922018" cy="1815882"/>
          </a:xfrm>
          <a:prstGeom prst="rect">
            <a:avLst/>
          </a:prstGeom>
          <a:noFill/>
        </p:spPr>
        <p:txBody>
          <a:bodyPr wrap="none" rtlCol="0">
            <a:spAutoFit/>
          </a:bodyPr>
          <a:lstStyle/>
          <a:p>
            <a:pPr marL="285750" indent="-285750">
              <a:buFont typeface="Wingdings" panose="05000000000000000000" pitchFamily="2" charset="2"/>
              <a:buChar char="ü"/>
            </a:pPr>
            <a:r>
              <a:rPr lang="en-US" sz="2800" dirty="0" smtClean="0">
                <a:solidFill>
                  <a:schemeClr val="tx2">
                    <a:lumMod val="75000"/>
                  </a:schemeClr>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TIC, BPC, EIC</a:t>
            </a:r>
          </a:p>
          <a:p>
            <a:pPr marL="285750" indent="-285750">
              <a:buFont typeface="Wingdings" panose="05000000000000000000" pitchFamily="2" charset="2"/>
              <a:buChar char="ü"/>
            </a:pPr>
            <a:r>
              <a:rPr lang="en-US" sz="2800" dirty="0" smtClean="0">
                <a:solidFill>
                  <a:schemeClr val="tx2">
                    <a:lumMod val="75000"/>
                  </a:schemeClr>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Raw Scatter 2D</a:t>
            </a:r>
          </a:p>
          <a:p>
            <a:pPr marL="285750" indent="-285750">
              <a:buFont typeface="Wingdings" panose="05000000000000000000" pitchFamily="2" charset="2"/>
              <a:buChar char="ü"/>
            </a:pPr>
            <a:r>
              <a:rPr lang="en-US" sz="2800" dirty="0" smtClean="0">
                <a:solidFill>
                  <a:schemeClr val="tx2">
                    <a:lumMod val="75000"/>
                  </a:schemeClr>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PDA</a:t>
            </a:r>
          </a:p>
          <a:p>
            <a:pPr marL="285750" indent="-285750">
              <a:buFont typeface="Wingdings" panose="05000000000000000000" pitchFamily="2" charset="2"/>
              <a:buChar char="ü"/>
            </a:pPr>
            <a:r>
              <a:rPr lang="en-US" sz="2800" dirty="0" smtClean="0">
                <a:solidFill>
                  <a:schemeClr val="tx2">
                    <a:lumMod val="75000"/>
                  </a:schemeClr>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UV Scan</a:t>
            </a:r>
            <a:endParaRPr lang="en-US" sz="2800" dirty="0">
              <a:solidFill>
                <a:schemeClr val="tx2">
                  <a:lumMod val="75000"/>
                </a:schemeClr>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529431332"/>
      </p:ext>
    </p:extLst>
  </p:cSld>
  <p:clrMapOvr>
    <a:masterClrMapping/>
  </p:clrMapOvr>
  <p:transition spd="slow" advTm="2000">
    <p:push dir="u"/>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idx="4294967295"/>
          </p:nvPr>
        </p:nvSpPr>
        <p:spPr>
          <a:xfrm>
            <a:off x="1043608" y="121196"/>
            <a:ext cx="5400600" cy="648071"/>
          </a:xfrm>
        </p:spPr>
        <p:txBody>
          <a:bodyPr>
            <a:normAutofit/>
          </a:bodyPr>
          <a:lstStyle/>
          <a:p>
            <a:pPr algn="l"/>
            <a:r>
              <a:rPr lang="en-US" altLang="zh-CN" sz="3600" dirty="0" smtClean="0">
                <a:solidFill>
                  <a:srgbClr val="203864"/>
                </a:solidFill>
                <a:latin typeface="Tahoma" panose="020B0604030504040204" pitchFamily="34" charset="0"/>
                <a:ea typeface="Tahoma" panose="020B0604030504040204" pitchFamily="34" charset="0"/>
                <a:cs typeface="Tahoma" panose="020B0604030504040204" pitchFamily="34" charset="0"/>
              </a:rPr>
              <a:t>Introduction</a:t>
            </a:r>
            <a:endParaRPr lang="zh-CN" altLang="en-US" sz="3600" dirty="0"/>
          </a:p>
        </p:txBody>
      </p:sp>
      <p:sp>
        <p:nvSpPr>
          <p:cNvPr id="5" name="内容占位符 4"/>
          <p:cNvSpPr>
            <a:spLocks noGrp="1"/>
          </p:cNvSpPr>
          <p:nvPr>
            <p:ph idx="4294967295"/>
          </p:nvPr>
        </p:nvSpPr>
        <p:spPr>
          <a:xfrm>
            <a:off x="457200" y="971550"/>
            <a:ext cx="8229600" cy="4190206"/>
          </a:xfrm>
        </p:spPr>
        <p:txBody>
          <a:bodyPr>
            <a:normAutofit/>
          </a:bodyPr>
          <a:lstStyle/>
          <a:p>
            <a:r>
              <a:rPr lang="en-US" altLang="zh-CN" sz="2000" dirty="0" smtClean="0">
                <a:solidFill>
                  <a:srgbClr val="203864"/>
                </a:solidFill>
                <a:latin typeface="Tahoma" panose="020B0604030504040204" pitchFamily="34" charset="0"/>
                <a:ea typeface="Tahoma" panose="020B0604030504040204" pitchFamily="34" charset="0"/>
                <a:cs typeface="Tahoma" panose="020B0604030504040204" pitchFamily="34" charset="0"/>
              </a:rPr>
              <a:t>Mzkit supports for view data content in common used open source mzXML and mzML file. </a:t>
            </a:r>
          </a:p>
          <a:p>
            <a:r>
              <a:rPr lang="en-US" altLang="zh-CN" sz="2000" dirty="0" smtClean="0">
                <a:solidFill>
                  <a:srgbClr val="203864"/>
                </a:solidFill>
                <a:latin typeface="Tahoma" panose="020B0604030504040204" pitchFamily="34" charset="0"/>
                <a:ea typeface="Tahoma" panose="020B0604030504040204" pitchFamily="34" charset="0"/>
                <a:cs typeface="Tahoma" panose="020B0604030504040204" pitchFamily="34" charset="0"/>
              </a:rPr>
              <a:t>Although the raw data file is in various format, but the mass spectrum data in both of them can be unify into the identical data model for downstream visualization or data analysis in Mzkit.</a:t>
            </a:r>
          </a:p>
        </p:txBody>
      </p:sp>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35696" y="2592883"/>
            <a:ext cx="5779434" cy="2952328"/>
          </a:xfrm>
          <a:prstGeom prst="rect">
            <a:avLst/>
          </a:prstGeom>
        </p:spPr>
      </p:pic>
    </p:spTree>
    <p:extLst>
      <p:ext uri="{BB962C8B-B14F-4D97-AF65-F5344CB8AC3E}">
        <p14:creationId xmlns:p14="http://schemas.microsoft.com/office/powerpoint/2010/main" val="30642304"/>
      </p:ext>
    </p:extLst>
  </p:cSld>
  <p:clrMapOvr>
    <a:masterClrMapping/>
  </p:clrMapOvr>
  <p:transition spd="slow" advTm="2000">
    <p:push dir="u"/>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948" y="4297660"/>
            <a:ext cx="4155866" cy="8901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标题 2"/>
          <p:cNvSpPr txBox="1">
            <a:spLocks/>
          </p:cNvSpPr>
          <p:nvPr/>
        </p:nvSpPr>
        <p:spPr>
          <a:xfrm>
            <a:off x="1043608" y="121196"/>
            <a:ext cx="5400600" cy="648071"/>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3600" dirty="0" smtClean="0">
                <a:solidFill>
                  <a:srgbClr val="203864"/>
                </a:solidFill>
                <a:latin typeface="Tahoma" panose="020B0604030504040204" pitchFamily="34" charset="0"/>
                <a:ea typeface="Tahoma" panose="020B0604030504040204" pitchFamily="34" charset="0"/>
                <a:cs typeface="Tahoma" panose="020B0604030504040204" pitchFamily="34" charset="0"/>
              </a:rPr>
              <a:t>Imports Raw Data </a:t>
            </a:r>
            <a:endParaRPr lang="zh-CN" altLang="en-US" sz="3600" dirty="0"/>
          </a:p>
        </p:txBody>
      </p:sp>
      <p:sp>
        <p:nvSpPr>
          <p:cNvPr id="3" name="内容占位符 4"/>
          <p:cNvSpPr txBox="1">
            <a:spLocks/>
          </p:cNvSpPr>
          <p:nvPr/>
        </p:nvSpPr>
        <p:spPr>
          <a:xfrm>
            <a:off x="251520" y="983032"/>
            <a:ext cx="2736304" cy="4034708"/>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tLang="zh-CN" sz="1600" dirty="0" smtClean="0">
                <a:solidFill>
                  <a:srgbClr val="203864"/>
                </a:solidFill>
                <a:latin typeface="Tahoma" panose="020B0604030504040204" pitchFamily="34" charset="0"/>
                <a:ea typeface="Tahoma" panose="020B0604030504040204" pitchFamily="34" charset="0"/>
                <a:cs typeface="Tahoma" panose="020B0604030504040204" pitchFamily="34" charset="0"/>
              </a:rPr>
              <a:t>Due to the reason of the data size of untargeted metabolomics raw data file is very large, and reading the raw data in text file is usually slowly. So you should always imports the raw data file into Mzkit at first and then you can view the raw data content in Mzkit.</a:t>
            </a:r>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52911" y="1007755"/>
            <a:ext cx="3308150" cy="29787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矩形 1"/>
          <p:cNvSpPr/>
          <p:nvPr/>
        </p:nvSpPr>
        <p:spPr>
          <a:xfrm>
            <a:off x="5724128" y="1638341"/>
            <a:ext cx="360040" cy="575742"/>
          </a:xfrm>
          <a:prstGeom prst="rect">
            <a:avLst/>
          </a:prstGeom>
          <a:noFill/>
          <a:ln w="3175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1"/>
          <p:cNvSpPr/>
          <p:nvPr/>
        </p:nvSpPr>
        <p:spPr>
          <a:xfrm>
            <a:off x="5652121" y="2725387"/>
            <a:ext cx="2376263" cy="648072"/>
          </a:xfrm>
          <a:prstGeom prst="rect">
            <a:avLst/>
          </a:prstGeom>
          <a:noFill/>
          <a:ln w="3175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TextBox 3"/>
          <p:cNvSpPr txBox="1"/>
          <p:nvPr/>
        </p:nvSpPr>
        <p:spPr>
          <a:xfrm>
            <a:off x="3214192" y="1112143"/>
            <a:ext cx="1800200" cy="1384995"/>
          </a:xfrm>
          <a:prstGeom prst="rect">
            <a:avLst/>
          </a:prstGeom>
          <a:noFill/>
        </p:spPr>
        <p:txBody>
          <a:bodyPr wrap="square" rtlCol="0">
            <a:spAutoFit/>
          </a:bodyPr>
          <a:lstStyle/>
          <a:p>
            <a:r>
              <a:rPr lang="en-US" altLang="zh-CN" u="sng" dirty="0" smtClean="0"/>
              <a:t>Open Single File</a:t>
            </a:r>
          </a:p>
          <a:p>
            <a:endParaRPr lang="en-US" altLang="zh-CN" u="sng" dirty="0"/>
          </a:p>
          <a:p>
            <a:r>
              <a:rPr lang="en-US" altLang="zh-CN" sz="1200" dirty="0" smtClean="0"/>
              <a:t>The file open button accepts many file formats, but only supports one file in one click</a:t>
            </a:r>
            <a:endParaRPr lang="zh-CN" altLang="en-US" sz="1200" dirty="0"/>
          </a:p>
        </p:txBody>
      </p:sp>
      <p:cxnSp>
        <p:nvCxnSpPr>
          <p:cNvPr id="8" name="肘形连接符 22"/>
          <p:cNvCxnSpPr>
            <a:stCxn id="5" idx="1"/>
            <a:endCxn id="4" idx="2"/>
          </p:cNvCxnSpPr>
          <p:nvPr/>
        </p:nvCxnSpPr>
        <p:spPr>
          <a:xfrm rot="10800000" flipV="1">
            <a:off x="4114292" y="1926212"/>
            <a:ext cx="1609836" cy="570926"/>
          </a:xfrm>
          <a:prstGeom prst="bentConnector4">
            <a:avLst>
              <a:gd name="adj1" fmla="val 22044"/>
              <a:gd name="adj2" fmla="val 140040"/>
            </a:avLst>
          </a:prstGeom>
          <a:ln w="31750">
            <a:solidFill>
              <a:srgbClr val="00B0F0"/>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2809353" y="3049423"/>
            <a:ext cx="2304256" cy="1200329"/>
          </a:xfrm>
          <a:prstGeom prst="rect">
            <a:avLst/>
          </a:prstGeom>
          <a:noFill/>
        </p:spPr>
        <p:txBody>
          <a:bodyPr wrap="square" rtlCol="0">
            <a:spAutoFit/>
          </a:bodyPr>
          <a:lstStyle/>
          <a:p>
            <a:r>
              <a:rPr lang="en-US" altLang="zh-CN" u="sng" dirty="0" smtClean="0"/>
              <a:t>Imports Multiple Files</a:t>
            </a:r>
          </a:p>
          <a:p>
            <a:endParaRPr lang="en-US" altLang="zh-CN" u="sng" dirty="0"/>
          </a:p>
          <a:p>
            <a:r>
              <a:rPr lang="en-US" altLang="zh-CN" sz="1200" dirty="0" smtClean="0"/>
              <a:t>Use the context menu on the file explorer for imports a set of raw data files in batch</a:t>
            </a:r>
            <a:endParaRPr lang="zh-CN" altLang="en-US" sz="1200" dirty="0"/>
          </a:p>
        </p:txBody>
      </p:sp>
      <p:cxnSp>
        <p:nvCxnSpPr>
          <p:cNvPr id="12" name="肘形连接符 22"/>
          <p:cNvCxnSpPr>
            <a:stCxn id="6" idx="1"/>
            <a:endCxn id="11" idx="3"/>
          </p:cNvCxnSpPr>
          <p:nvPr/>
        </p:nvCxnSpPr>
        <p:spPr>
          <a:xfrm rot="10800000" flipV="1">
            <a:off x="5113609" y="3049422"/>
            <a:ext cx="538512" cy="600165"/>
          </a:xfrm>
          <a:prstGeom prst="bentConnector3">
            <a:avLst>
              <a:gd name="adj1" fmla="val 50000"/>
            </a:avLst>
          </a:prstGeom>
          <a:ln w="31750">
            <a:solidFill>
              <a:srgbClr val="00B0F0"/>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719888" y="5161756"/>
            <a:ext cx="3241593" cy="430887"/>
          </a:xfrm>
          <a:prstGeom prst="rect">
            <a:avLst/>
          </a:prstGeom>
          <a:noFill/>
        </p:spPr>
        <p:txBody>
          <a:bodyPr wrap="none" rtlCol="0">
            <a:spAutoFit/>
          </a:bodyPr>
          <a:lstStyle/>
          <a:p>
            <a:r>
              <a:rPr lang="en-US" altLang="zh-CN" sz="1100" dirty="0" smtClean="0"/>
              <a:t>A progress bar dialog </a:t>
            </a:r>
            <a:r>
              <a:rPr lang="en-US" altLang="zh-CN" sz="1100" dirty="0"/>
              <a:t>will </a:t>
            </a:r>
            <a:r>
              <a:rPr lang="en-US" altLang="zh-CN" sz="1100" dirty="0" smtClean="0"/>
              <a:t>appear if this is the first file </a:t>
            </a:r>
          </a:p>
          <a:p>
            <a:r>
              <a:rPr lang="en-US" altLang="zh-CN" sz="1100" dirty="0" smtClean="0"/>
              <a:t>that imports into </a:t>
            </a:r>
            <a:r>
              <a:rPr lang="en-US" altLang="zh-CN" sz="1100" dirty="0" err="1" smtClean="0"/>
              <a:t>mzkit</a:t>
            </a:r>
            <a:endParaRPr lang="zh-CN" altLang="en-US" sz="1100" dirty="0"/>
          </a:p>
        </p:txBody>
      </p:sp>
      <p:pic>
        <p:nvPicPr>
          <p:cNvPr id="717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34958" y="4213920"/>
            <a:ext cx="4762674" cy="9124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5" name="TextBox 24"/>
          <p:cNvSpPr txBox="1"/>
          <p:nvPr/>
        </p:nvSpPr>
        <p:spPr>
          <a:xfrm>
            <a:off x="4148547" y="5126396"/>
            <a:ext cx="4591321" cy="430887"/>
          </a:xfrm>
          <a:prstGeom prst="rect">
            <a:avLst/>
          </a:prstGeom>
          <a:noFill/>
        </p:spPr>
        <p:txBody>
          <a:bodyPr wrap="none" rtlCol="0">
            <a:spAutoFit/>
          </a:bodyPr>
          <a:lstStyle/>
          <a:p>
            <a:r>
              <a:rPr lang="en-US" altLang="zh-CN" sz="1100" dirty="0" smtClean="0"/>
              <a:t>The imports progress will be running in background is the first file have been </a:t>
            </a:r>
          </a:p>
          <a:p>
            <a:r>
              <a:rPr lang="en-US" altLang="zh-CN" sz="1100" dirty="0" smtClean="0"/>
              <a:t>imported into </a:t>
            </a:r>
            <a:r>
              <a:rPr lang="en-US" altLang="zh-CN" sz="1100" dirty="0" err="1" smtClean="0"/>
              <a:t>mzkit</a:t>
            </a:r>
            <a:r>
              <a:rPr lang="en-US" altLang="zh-CN" sz="1100" dirty="0" smtClean="0"/>
              <a:t>. You can view the progress in task list tab.</a:t>
            </a:r>
            <a:endParaRPr lang="zh-CN" altLang="en-US" sz="1100" dirty="0"/>
          </a:p>
        </p:txBody>
      </p:sp>
    </p:spTree>
    <p:extLst>
      <p:ext uri="{BB962C8B-B14F-4D97-AF65-F5344CB8AC3E}">
        <p14:creationId xmlns:p14="http://schemas.microsoft.com/office/powerpoint/2010/main" val="3880711220"/>
      </p:ext>
    </p:extLst>
  </p:cSld>
  <p:clrMapOvr>
    <a:masterClrMapping/>
  </p:clrMapOvr>
  <p:transition spd="slow" advTm="2000">
    <p:push dir="u"/>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42098" y="985293"/>
            <a:ext cx="5798999" cy="4104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标题 2"/>
          <p:cNvSpPr>
            <a:spLocks noGrp="1"/>
          </p:cNvSpPr>
          <p:nvPr>
            <p:ph type="title" idx="4294967295"/>
          </p:nvPr>
        </p:nvSpPr>
        <p:spPr>
          <a:xfrm>
            <a:off x="1043608" y="121196"/>
            <a:ext cx="5400600" cy="648071"/>
          </a:xfrm>
        </p:spPr>
        <p:txBody>
          <a:bodyPr>
            <a:normAutofit fontScale="90000"/>
          </a:bodyPr>
          <a:lstStyle/>
          <a:p>
            <a:pPr algn="l"/>
            <a:r>
              <a:rPr lang="en-US" altLang="zh-CN" sz="3600" dirty="0" smtClean="0">
                <a:solidFill>
                  <a:srgbClr val="203864"/>
                </a:solidFill>
                <a:latin typeface="Tahoma" panose="020B0604030504040204" pitchFamily="34" charset="0"/>
                <a:ea typeface="Tahoma" panose="020B0604030504040204" pitchFamily="34" charset="0"/>
                <a:cs typeface="Tahoma" panose="020B0604030504040204" pitchFamily="34" charset="0"/>
              </a:rPr>
              <a:t>View 2D Scatter Snapshot</a:t>
            </a:r>
            <a:endParaRPr lang="zh-CN" altLang="en-US" sz="3600" dirty="0"/>
          </a:p>
        </p:txBody>
      </p:sp>
      <p:sp>
        <p:nvSpPr>
          <p:cNvPr id="5" name="内容占位符 4"/>
          <p:cNvSpPr>
            <a:spLocks noGrp="1"/>
          </p:cNvSpPr>
          <p:nvPr>
            <p:ph idx="4294967295"/>
          </p:nvPr>
        </p:nvSpPr>
        <p:spPr>
          <a:xfrm>
            <a:off x="107504" y="944132"/>
            <a:ext cx="3312368" cy="4536504"/>
          </a:xfrm>
        </p:spPr>
        <p:txBody>
          <a:bodyPr>
            <a:normAutofit/>
          </a:bodyPr>
          <a:lstStyle/>
          <a:p>
            <a:r>
              <a:rPr lang="en-US" altLang="zh-CN" sz="2000" dirty="0" smtClean="0">
                <a:solidFill>
                  <a:srgbClr val="203864"/>
                </a:solidFill>
                <a:latin typeface="Tahoma" panose="020B0604030504040204" pitchFamily="34" charset="0"/>
                <a:ea typeface="Tahoma" panose="020B0604030504040204" pitchFamily="34" charset="0"/>
                <a:cs typeface="Tahoma" panose="020B0604030504040204" pitchFamily="34" charset="0"/>
              </a:rPr>
              <a:t>The 2D scatter snapshot of a raw data file is consist with m/z and </a:t>
            </a:r>
            <a:r>
              <a:rPr lang="en-US" altLang="zh-CN" sz="2000" dirty="0" err="1" smtClean="0">
                <a:solidFill>
                  <a:srgbClr val="203864"/>
                </a:solidFill>
                <a:latin typeface="Tahoma" panose="020B0604030504040204" pitchFamily="34" charset="0"/>
                <a:ea typeface="Tahoma" panose="020B0604030504040204" pitchFamily="34" charset="0"/>
                <a:cs typeface="Tahoma" panose="020B0604030504040204" pitchFamily="34" charset="0"/>
              </a:rPr>
              <a:t>rt</a:t>
            </a:r>
            <a:r>
              <a:rPr lang="en-US" altLang="zh-CN" sz="2000" dirty="0" smtClean="0">
                <a:solidFill>
                  <a:srgbClr val="203864"/>
                </a:solidFill>
                <a:latin typeface="Tahoma" panose="020B0604030504040204" pitchFamily="34" charset="0"/>
                <a:ea typeface="Tahoma" panose="020B0604030504040204" pitchFamily="34" charset="0"/>
                <a:cs typeface="Tahoma" panose="020B0604030504040204" pitchFamily="34" charset="0"/>
              </a:rPr>
              <a:t> these two dimension data plot. And the scatter color is mapping to the ms1 ion intensity. Just click on the file node on the file explorer then you will see the 2D scatter snapshot of your raw data file.</a:t>
            </a:r>
          </a:p>
        </p:txBody>
      </p:sp>
      <p:sp>
        <p:nvSpPr>
          <p:cNvPr id="6" name="矩形 1"/>
          <p:cNvSpPr/>
          <p:nvPr/>
        </p:nvSpPr>
        <p:spPr>
          <a:xfrm>
            <a:off x="3563889" y="1875144"/>
            <a:ext cx="1440160" cy="910348"/>
          </a:xfrm>
          <a:prstGeom prst="rect">
            <a:avLst/>
          </a:prstGeom>
          <a:noFill/>
          <a:ln w="3175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TextBox 6"/>
          <p:cNvSpPr txBox="1"/>
          <p:nvPr/>
        </p:nvSpPr>
        <p:spPr>
          <a:xfrm>
            <a:off x="1691680" y="4729708"/>
            <a:ext cx="2160239" cy="830997"/>
          </a:xfrm>
          <a:prstGeom prst="rect">
            <a:avLst/>
          </a:prstGeom>
          <a:noFill/>
        </p:spPr>
        <p:txBody>
          <a:bodyPr wrap="square" rtlCol="0">
            <a:spAutoFit/>
          </a:bodyPr>
          <a:lstStyle/>
          <a:p>
            <a:r>
              <a:rPr lang="en-US" altLang="zh-CN" sz="1600" u="sng" dirty="0" smtClean="0"/>
              <a:t>Select File Node</a:t>
            </a:r>
          </a:p>
          <a:p>
            <a:endParaRPr lang="en-US" altLang="zh-CN" sz="800" u="sng" dirty="0"/>
          </a:p>
          <a:p>
            <a:r>
              <a:rPr lang="en-US" altLang="zh-CN" sz="1200" dirty="0" smtClean="0"/>
              <a:t>Just click on the file node to view its 2D scatter snapshot</a:t>
            </a:r>
            <a:endParaRPr lang="zh-CN" altLang="en-US" sz="1200" dirty="0"/>
          </a:p>
        </p:txBody>
      </p:sp>
      <p:cxnSp>
        <p:nvCxnSpPr>
          <p:cNvPr id="8" name="肘形连接符 22"/>
          <p:cNvCxnSpPr>
            <a:stCxn id="6" idx="1"/>
            <a:endCxn id="7" idx="3"/>
          </p:cNvCxnSpPr>
          <p:nvPr/>
        </p:nvCxnSpPr>
        <p:spPr>
          <a:xfrm rot="10800000" flipH="1" flipV="1">
            <a:off x="3563889" y="2330317"/>
            <a:ext cx="288030" cy="2814889"/>
          </a:xfrm>
          <a:prstGeom prst="bentConnector5">
            <a:avLst>
              <a:gd name="adj1" fmla="val -79367"/>
              <a:gd name="adj2" fmla="val 50705"/>
              <a:gd name="adj3" fmla="val 179367"/>
            </a:avLst>
          </a:prstGeom>
          <a:ln w="31750">
            <a:solidFill>
              <a:srgbClr val="00B0F0"/>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7696654"/>
      </p:ext>
    </p:extLst>
  </p:cSld>
  <p:clrMapOvr>
    <a:masterClrMapping/>
  </p:clrMapOvr>
  <p:transition spd="slow" advTm="200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8195"/>
                                        </p:tgtEl>
                                        <p:attrNameLst>
                                          <p:attrName>style.visibility</p:attrName>
                                        </p:attrNameLst>
                                      </p:cBhvr>
                                      <p:to>
                                        <p:strVal val="visible"/>
                                      </p:to>
                                    </p:set>
                                    <p:animEffect transition="in" filter="randombar(horizontal)">
                                      <p:cBhvr>
                                        <p:cTn id="7" dur="500"/>
                                        <p:tgtEl>
                                          <p:spTgt spid="819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down)">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barn(inVertical)">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5">
                                            <p:txEl>
                                              <p:pRg st="0" end="0"/>
                                            </p:txEl>
                                          </p:spTgt>
                                        </p:tgtEl>
                                        <p:attrNameLst>
                                          <p:attrName>style.visibility</p:attrName>
                                        </p:attrNameLst>
                                      </p:cBhvr>
                                      <p:to>
                                        <p:strVal val="visible"/>
                                      </p:to>
                                    </p:set>
                                    <p:anim calcmode="lin" valueType="num">
                                      <p:cBhvr additive="base">
                                        <p:cTn id="2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6" grpId="0" animBg="1"/>
      <p:bldP spid="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27835" y="1019823"/>
            <a:ext cx="5814974" cy="410740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标题 2"/>
          <p:cNvSpPr>
            <a:spLocks noGrp="1"/>
          </p:cNvSpPr>
          <p:nvPr>
            <p:ph type="title" idx="4294967295"/>
          </p:nvPr>
        </p:nvSpPr>
        <p:spPr>
          <a:xfrm>
            <a:off x="1043608" y="121196"/>
            <a:ext cx="5400600" cy="648071"/>
          </a:xfrm>
        </p:spPr>
        <p:txBody>
          <a:bodyPr>
            <a:normAutofit/>
          </a:bodyPr>
          <a:lstStyle/>
          <a:p>
            <a:pPr algn="l"/>
            <a:r>
              <a:rPr lang="en-US" altLang="zh-CN" sz="3600" dirty="0" smtClean="0">
                <a:solidFill>
                  <a:srgbClr val="203864"/>
                </a:solidFill>
                <a:latin typeface="Tahoma" panose="020B0604030504040204" pitchFamily="34" charset="0"/>
                <a:ea typeface="Tahoma" panose="020B0604030504040204" pitchFamily="34" charset="0"/>
                <a:cs typeface="Tahoma" panose="020B0604030504040204" pitchFamily="34" charset="0"/>
              </a:rPr>
              <a:t>View TIC/BPC</a:t>
            </a:r>
            <a:endParaRPr lang="zh-CN" altLang="en-US" sz="3600" dirty="0"/>
          </a:p>
        </p:txBody>
      </p:sp>
      <p:sp>
        <p:nvSpPr>
          <p:cNvPr id="5" name="内容占位符 4"/>
          <p:cNvSpPr>
            <a:spLocks noGrp="1"/>
          </p:cNvSpPr>
          <p:nvPr>
            <p:ph idx="4294967295"/>
          </p:nvPr>
        </p:nvSpPr>
        <p:spPr>
          <a:xfrm>
            <a:off x="35496" y="899116"/>
            <a:ext cx="3312368" cy="4536504"/>
          </a:xfrm>
        </p:spPr>
        <p:txBody>
          <a:bodyPr>
            <a:normAutofit/>
          </a:bodyPr>
          <a:lstStyle/>
          <a:p>
            <a:r>
              <a:rPr lang="en-US" altLang="zh-CN" sz="2000" dirty="0" smtClean="0">
                <a:solidFill>
                  <a:srgbClr val="203864"/>
                </a:solidFill>
                <a:latin typeface="Tahoma" panose="020B0604030504040204" pitchFamily="34" charset="0"/>
                <a:ea typeface="Tahoma" panose="020B0604030504040204" pitchFamily="34" charset="0"/>
                <a:cs typeface="Tahoma" panose="020B0604030504040204" pitchFamily="34" charset="0"/>
              </a:rPr>
              <a:t>Both the TIC and BPC plot is a kind of time-signal plot but with different meanings.</a:t>
            </a:r>
          </a:p>
          <a:p>
            <a:endParaRPr lang="en-US" altLang="zh-CN" sz="2000" dirty="0">
              <a:solidFill>
                <a:srgbClr val="203864"/>
              </a:solidFill>
              <a:latin typeface="Tahoma" panose="020B0604030504040204" pitchFamily="34" charset="0"/>
              <a:ea typeface="Tahoma" panose="020B0604030504040204" pitchFamily="34" charset="0"/>
              <a:cs typeface="Tahoma" panose="020B0604030504040204" pitchFamily="34" charset="0"/>
            </a:endParaRPr>
          </a:p>
          <a:p>
            <a:r>
              <a:rPr lang="en-US" altLang="zh-CN" sz="2000" dirty="0">
                <a:solidFill>
                  <a:srgbClr val="203864"/>
                </a:solidFill>
                <a:latin typeface="Tahoma" panose="020B0604030504040204" pitchFamily="34" charset="0"/>
                <a:ea typeface="Tahoma" panose="020B0604030504040204" pitchFamily="34" charset="0"/>
                <a:cs typeface="Tahoma" panose="020B0604030504040204" pitchFamily="34" charset="0"/>
              </a:rPr>
              <a:t>TIC is </a:t>
            </a:r>
            <a:r>
              <a:rPr lang="en-US" altLang="zh-CN" sz="2000" dirty="0" smtClean="0">
                <a:solidFill>
                  <a:srgbClr val="203864"/>
                </a:solidFill>
                <a:latin typeface="Tahoma" panose="020B0604030504040204" pitchFamily="34" charset="0"/>
                <a:ea typeface="Tahoma" panose="020B0604030504040204" pitchFamily="34" charset="0"/>
                <a:cs typeface="Tahoma" panose="020B0604030504040204" pitchFamily="34" charset="0"/>
              </a:rPr>
              <a:t>the chromatography plot of total ions.</a:t>
            </a:r>
            <a:endParaRPr lang="en-US" altLang="zh-CN" sz="2000" dirty="0">
              <a:solidFill>
                <a:srgbClr val="203864"/>
              </a:solidFill>
              <a:latin typeface="Tahoma" panose="020B0604030504040204" pitchFamily="34" charset="0"/>
              <a:ea typeface="Tahoma" panose="020B0604030504040204" pitchFamily="34" charset="0"/>
              <a:cs typeface="Tahoma" panose="020B0604030504040204" pitchFamily="34" charset="0"/>
            </a:endParaRPr>
          </a:p>
          <a:p>
            <a:r>
              <a:rPr lang="en-US" altLang="zh-CN" sz="2000" dirty="0" smtClean="0">
                <a:solidFill>
                  <a:srgbClr val="203864"/>
                </a:solidFill>
                <a:latin typeface="Tahoma" panose="020B0604030504040204" pitchFamily="34" charset="0"/>
                <a:ea typeface="Tahoma" panose="020B0604030504040204" pitchFamily="34" charset="0"/>
                <a:cs typeface="Tahoma" panose="020B0604030504040204" pitchFamily="34" charset="0"/>
              </a:rPr>
              <a:t>BPC </a:t>
            </a:r>
            <a:r>
              <a:rPr lang="en-US" altLang="zh-CN" sz="2000" dirty="0">
                <a:solidFill>
                  <a:srgbClr val="203864"/>
                </a:solidFill>
                <a:latin typeface="Tahoma" panose="020B0604030504040204" pitchFamily="34" charset="0"/>
                <a:ea typeface="Tahoma" panose="020B0604030504040204" pitchFamily="34" charset="0"/>
                <a:cs typeface="Tahoma" panose="020B0604030504040204" pitchFamily="34" charset="0"/>
              </a:rPr>
              <a:t>is the </a:t>
            </a:r>
            <a:r>
              <a:rPr lang="en-US" altLang="zh-CN" sz="2000" dirty="0" smtClean="0">
                <a:solidFill>
                  <a:srgbClr val="203864"/>
                </a:solidFill>
                <a:latin typeface="Tahoma" panose="020B0604030504040204" pitchFamily="34" charset="0"/>
                <a:ea typeface="Tahoma" panose="020B0604030504040204" pitchFamily="34" charset="0"/>
                <a:cs typeface="Tahoma" panose="020B0604030504040204" pitchFamily="34" charset="0"/>
              </a:rPr>
              <a:t>Chromatography plot of the max intensity ion.</a:t>
            </a:r>
            <a:endParaRPr lang="en-US" altLang="zh-CN" sz="2000" dirty="0">
              <a:solidFill>
                <a:srgbClr val="203864"/>
              </a:solidFill>
              <a:latin typeface="Tahoma" panose="020B0604030504040204" pitchFamily="34" charset="0"/>
              <a:ea typeface="Tahoma" panose="020B0604030504040204" pitchFamily="34" charset="0"/>
              <a:cs typeface="Tahoma" panose="020B0604030504040204" pitchFamily="34" charset="0"/>
            </a:endParaRPr>
          </a:p>
          <a:p>
            <a:endParaRPr lang="en-US" altLang="zh-CN" sz="2000" dirty="0" smtClean="0">
              <a:solidFill>
                <a:srgbClr val="203864"/>
              </a:solidFill>
              <a:latin typeface="Tahoma" panose="020B0604030504040204" pitchFamily="34" charset="0"/>
              <a:ea typeface="Tahoma" panose="020B0604030504040204" pitchFamily="34" charset="0"/>
              <a:cs typeface="Tahoma" panose="020B0604030504040204" pitchFamily="34" charset="0"/>
            </a:endParaRPr>
          </a:p>
        </p:txBody>
      </p:sp>
      <p:sp>
        <p:nvSpPr>
          <p:cNvPr id="6" name="矩形 1"/>
          <p:cNvSpPr/>
          <p:nvPr/>
        </p:nvSpPr>
        <p:spPr>
          <a:xfrm>
            <a:off x="3563888" y="1875144"/>
            <a:ext cx="2880319" cy="1198380"/>
          </a:xfrm>
          <a:prstGeom prst="rect">
            <a:avLst/>
          </a:prstGeom>
          <a:noFill/>
          <a:ln w="3175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TextBox 6"/>
          <p:cNvSpPr txBox="1"/>
          <p:nvPr/>
        </p:nvSpPr>
        <p:spPr>
          <a:xfrm>
            <a:off x="615926" y="4729708"/>
            <a:ext cx="2952328" cy="892552"/>
          </a:xfrm>
          <a:prstGeom prst="rect">
            <a:avLst/>
          </a:prstGeom>
          <a:noFill/>
        </p:spPr>
        <p:txBody>
          <a:bodyPr wrap="square" rtlCol="0">
            <a:spAutoFit/>
          </a:bodyPr>
          <a:lstStyle/>
          <a:p>
            <a:r>
              <a:rPr lang="en-US" altLang="zh-CN" sz="1600" u="sng" dirty="0"/>
              <a:t>View </a:t>
            </a:r>
            <a:r>
              <a:rPr lang="en-US" altLang="zh-CN" sz="1600" u="sng" dirty="0" smtClean="0"/>
              <a:t>Chromatography</a:t>
            </a:r>
            <a:endParaRPr lang="en-US" altLang="zh-CN" sz="800" u="sng" dirty="0" smtClean="0"/>
          </a:p>
          <a:p>
            <a:r>
              <a:rPr lang="en-US" altLang="zh-CN" sz="1200" dirty="0" smtClean="0"/>
              <a:t>View TIC/BPC from the </a:t>
            </a:r>
            <a:r>
              <a:rPr lang="en-US" altLang="zh-CN" sz="1200" dirty="0" err="1" smtClean="0"/>
              <a:t>contex</a:t>
            </a:r>
            <a:r>
              <a:rPr lang="en-US" altLang="zh-CN" sz="1200" dirty="0" smtClean="0"/>
              <a:t> menu of the file explorer. If multiple file was selected, then TIC/BPC overlaps will be display</a:t>
            </a:r>
            <a:endParaRPr lang="zh-CN" altLang="en-US" sz="1200" dirty="0"/>
          </a:p>
        </p:txBody>
      </p:sp>
      <p:cxnSp>
        <p:nvCxnSpPr>
          <p:cNvPr id="8" name="肘形连接符 22"/>
          <p:cNvCxnSpPr>
            <a:stCxn id="6" idx="1"/>
            <a:endCxn id="7" idx="3"/>
          </p:cNvCxnSpPr>
          <p:nvPr/>
        </p:nvCxnSpPr>
        <p:spPr>
          <a:xfrm rot="10800000" flipH="1" flipV="1">
            <a:off x="3563888" y="2474334"/>
            <a:ext cx="4366" cy="2701650"/>
          </a:xfrm>
          <a:prstGeom prst="bentConnector5">
            <a:avLst>
              <a:gd name="adj1" fmla="val -5235914"/>
              <a:gd name="adj2" fmla="val 52830"/>
              <a:gd name="adj3" fmla="val 5335914"/>
            </a:avLst>
          </a:prstGeom>
          <a:ln w="31750">
            <a:solidFill>
              <a:srgbClr val="00B0F0"/>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6354912"/>
      </p:ext>
    </p:extLst>
  </p:cSld>
  <p:clrMapOvr>
    <a:masterClrMapping/>
  </p:clrMapOvr>
  <p:transition spd="slow" advTm="200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219"/>
                                        </p:tgtEl>
                                        <p:attrNameLst>
                                          <p:attrName>style.visibility</p:attrName>
                                        </p:attrNameLst>
                                      </p:cBhvr>
                                      <p:to>
                                        <p:strVal val="visible"/>
                                      </p:to>
                                    </p:set>
                                    <p:anim calcmode="lin" valueType="num">
                                      <p:cBhvr additive="base">
                                        <p:cTn id="7" dur="500" fill="hold"/>
                                        <p:tgtEl>
                                          <p:spTgt spid="9219"/>
                                        </p:tgtEl>
                                        <p:attrNameLst>
                                          <p:attrName>ppt_x</p:attrName>
                                        </p:attrNameLst>
                                      </p:cBhvr>
                                      <p:tavLst>
                                        <p:tav tm="0">
                                          <p:val>
                                            <p:strVal val="#ppt_x"/>
                                          </p:val>
                                        </p:tav>
                                        <p:tav tm="100000">
                                          <p:val>
                                            <p:strVal val="#ppt_x"/>
                                          </p:val>
                                        </p:tav>
                                      </p:tavLst>
                                    </p:anim>
                                    <p:anim calcmode="lin" valueType="num">
                                      <p:cBhvr additive="base">
                                        <p:cTn id="8" dur="500" fill="hold"/>
                                        <p:tgtEl>
                                          <p:spTgt spid="921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4" presetClass="entr" presetSubtype="1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randombar(horizontal)">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14" presetClass="entr" presetSubtype="10" fill="hold"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randombar(horizontal)">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42"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1000"/>
                                        <p:tgtEl>
                                          <p:spTgt spid="7"/>
                                        </p:tgtEl>
                                      </p:cBhvr>
                                    </p:animEffect>
                                    <p:anim calcmode="lin" valueType="num">
                                      <p:cBhvr>
                                        <p:cTn id="24" dur="1000" fill="hold"/>
                                        <p:tgtEl>
                                          <p:spTgt spid="7"/>
                                        </p:tgtEl>
                                        <p:attrNameLst>
                                          <p:attrName>ppt_x</p:attrName>
                                        </p:attrNameLst>
                                      </p:cBhvr>
                                      <p:tavLst>
                                        <p:tav tm="0">
                                          <p:val>
                                            <p:strVal val="#ppt_x"/>
                                          </p:val>
                                        </p:tav>
                                        <p:tav tm="100000">
                                          <p:val>
                                            <p:strVal val="#ppt_x"/>
                                          </p:val>
                                        </p:tav>
                                      </p:tavLst>
                                    </p:anim>
                                    <p:anim calcmode="lin" valueType="num">
                                      <p:cBhvr>
                                        <p:cTn id="25"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14" presetClass="entr" presetSubtype="10" fill="hold" grpId="0" nodeType="clickEffect">
                                  <p:stCondLst>
                                    <p:cond delay="0"/>
                                  </p:stCondLst>
                                  <p:childTnLst>
                                    <p:set>
                                      <p:cBhvr>
                                        <p:cTn id="29" dur="1" fill="hold">
                                          <p:stCondLst>
                                            <p:cond delay="0"/>
                                          </p:stCondLst>
                                        </p:cTn>
                                        <p:tgtEl>
                                          <p:spTgt spid="5">
                                            <p:txEl>
                                              <p:pRg st="0" end="0"/>
                                            </p:txEl>
                                          </p:spTgt>
                                        </p:tgtEl>
                                        <p:attrNameLst>
                                          <p:attrName>style.visibility</p:attrName>
                                        </p:attrNameLst>
                                      </p:cBhvr>
                                      <p:to>
                                        <p:strVal val="visible"/>
                                      </p:to>
                                    </p:set>
                                    <p:animEffect transition="in" filter="randombar(horizontal)">
                                      <p:cBhvr>
                                        <p:cTn id="30" dur="500"/>
                                        <p:tgtEl>
                                          <p:spTgt spid="5">
                                            <p:txEl>
                                              <p:pRg st="0" end="0"/>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4" presetClass="entr" presetSubtype="10" fill="hold" grpId="0" nodeType="clickEffect">
                                  <p:stCondLst>
                                    <p:cond delay="0"/>
                                  </p:stCondLst>
                                  <p:childTnLst>
                                    <p:set>
                                      <p:cBhvr>
                                        <p:cTn id="34" dur="1" fill="hold">
                                          <p:stCondLst>
                                            <p:cond delay="0"/>
                                          </p:stCondLst>
                                        </p:cTn>
                                        <p:tgtEl>
                                          <p:spTgt spid="5">
                                            <p:txEl>
                                              <p:pRg st="2" end="2"/>
                                            </p:txEl>
                                          </p:spTgt>
                                        </p:tgtEl>
                                        <p:attrNameLst>
                                          <p:attrName>style.visibility</p:attrName>
                                        </p:attrNameLst>
                                      </p:cBhvr>
                                      <p:to>
                                        <p:strVal val="visible"/>
                                      </p:to>
                                    </p:set>
                                    <p:animEffect transition="in" filter="randombar(horizontal)">
                                      <p:cBhvr>
                                        <p:cTn id="35" dur="500"/>
                                        <p:tgtEl>
                                          <p:spTgt spid="5">
                                            <p:txEl>
                                              <p:pRg st="2" end="2"/>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4" presetClass="entr" presetSubtype="10" fill="hold" grpId="0" nodeType="clickEffect">
                                  <p:stCondLst>
                                    <p:cond delay="0"/>
                                  </p:stCondLst>
                                  <p:childTnLst>
                                    <p:set>
                                      <p:cBhvr>
                                        <p:cTn id="39" dur="1" fill="hold">
                                          <p:stCondLst>
                                            <p:cond delay="0"/>
                                          </p:stCondLst>
                                        </p:cTn>
                                        <p:tgtEl>
                                          <p:spTgt spid="5">
                                            <p:txEl>
                                              <p:pRg st="3" end="3"/>
                                            </p:txEl>
                                          </p:spTgt>
                                        </p:tgtEl>
                                        <p:attrNameLst>
                                          <p:attrName>style.visibility</p:attrName>
                                        </p:attrNameLst>
                                      </p:cBhvr>
                                      <p:to>
                                        <p:strVal val="visible"/>
                                      </p:to>
                                    </p:set>
                                    <p:animEffect transition="in" filter="randombar(horizontal)">
                                      <p:cBhvr>
                                        <p:cTn id="40"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6" grpId="0" animBg="1"/>
      <p:bldP spid="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00697" y="913284"/>
            <a:ext cx="5952431" cy="4248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标题 2"/>
          <p:cNvSpPr>
            <a:spLocks noGrp="1"/>
          </p:cNvSpPr>
          <p:nvPr>
            <p:ph type="title" idx="4294967295"/>
          </p:nvPr>
        </p:nvSpPr>
        <p:spPr>
          <a:xfrm>
            <a:off x="1043608" y="121196"/>
            <a:ext cx="5400600" cy="648071"/>
          </a:xfrm>
        </p:spPr>
        <p:txBody>
          <a:bodyPr>
            <a:normAutofit/>
          </a:bodyPr>
          <a:lstStyle/>
          <a:p>
            <a:pPr algn="l"/>
            <a:r>
              <a:rPr lang="en-US" altLang="zh-CN" sz="3600" dirty="0" smtClean="0">
                <a:solidFill>
                  <a:srgbClr val="203864"/>
                </a:solidFill>
                <a:latin typeface="Tahoma" panose="020B0604030504040204" pitchFamily="34" charset="0"/>
                <a:ea typeface="Tahoma" panose="020B0604030504040204" pitchFamily="34" charset="0"/>
                <a:cs typeface="Tahoma" panose="020B0604030504040204" pitchFamily="34" charset="0"/>
              </a:rPr>
              <a:t>View Scan Feature</a:t>
            </a:r>
            <a:endParaRPr lang="zh-CN" altLang="en-US" sz="3600" dirty="0"/>
          </a:p>
        </p:txBody>
      </p:sp>
      <p:sp>
        <p:nvSpPr>
          <p:cNvPr id="5" name="内容占位符 4"/>
          <p:cNvSpPr>
            <a:spLocks noGrp="1"/>
          </p:cNvSpPr>
          <p:nvPr>
            <p:ph idx="4294967295"/>
          </p:nvPr>
        </p:nvSpPr>
        <p:spPr>
          <a:xfrm>
            <a:off x="35496" y="899116"/>
            <a:ext cx="3312368" cy="4536504"/>
          </a:xfrm>
        </p:spPr>
        <p:txBody>
          <a:bodyPr>
            <a:normAutofit/>
          </a:bodyPr>
          <a:lstStyle/>
          <a:p>
            <a:r>
              <a:rPr lang="en-US" altLang="zh-CN" sz="2000" dirty="0" smtClean="0">
                <a:solidFill>
                  <a:srgbClr val="203864"/>
                </a:solidFill>
                <a:latin typeface="Tahoma" panose="020B0604030504040204" pitchFamily="34" charset="0"/>
                <a:ea typeface="Tahoma" panose="020B0604030504040204" pitchFamily="34" charset="0"/>
                <a:cs typeface="Tahoma" panose="020B0604030504040204" pitchFamily="34" charset="0"/>
              </a:rPr>
              <a:t>The raw data is consists with multiple spectrum scans in MS1 or MS2 levels</a:t>
            </a:r>
            <a:endParaRPr lang="en-US" altLang="zh-CN" sz="2000" dirty="0">
              <a:solidFill>
                <a:srgbClr val="203864"/>
              </a:solidFill>
              <a:latin typeface="Tahoma" panose="020B0604030504040204" pitchFamily="34" charset="0"/>
              <a:ea typeface="Tahoma" panose="020B0604030504040204" pitchFamily="34" charset="0"/>
              <a:cs typeface="Tahoma" panose="020B0604030504040204" pitchFamily="34" charset="0"/>
            </a:endParaRPr>
          </a:p>
          <a:p>
            <a:r>
              <a:rPr lang="en-US" altLang="zh-CN" sz="2000" dirty="0" smtClean="0">
                <a:solidFill>
                  <a:srgbClr val="203864"/>
                </a:solidFill>
                <a:latin typeface="Tahoma" panose="020B0604030504040204" pitchFamily="34" charset="0"/>
                <a:ea typeface="Tahoma" panose="020B0604030504040204" pitchFamily="34" charset="0"/>
                <a:cs typeface="Tahoma" panose="020B0604030504040204" pitchFamily="34" charset="0"/>
              </a:rPr>
              <a:t>The scan in a raw data file is organized in a tree liked data: A parent MS1 scan contains multiple product ion scans.</a:t>
            </a:r>
            <a:endParaRPr lang="en-US" altLang="zh-CN" sz="2000" dirty="0">
              <a:solidFill>
                <a:srgbClr val="203864"/>
              </a:solidFill>
              <a:latin typeface="Tahoma" panose="020B0604030504040204" pitchFamily="34" charset="0"/>
              <a:ea typeface="Tahoma" panose="020B0604030504040204" pitchFamily="34" charset="0"/>
              <a:cs typeface="Tahoma" panose="020B0604030504040204" pitchFamily="34" charset="0"/>
            </a:endParaRPr>
          </a:p>
          <a:p>
            <a:endParaRPr lang="en-US" altLang="zh-CN" sz="2000" dirty="0" smtClean="0">
              <a:solidFill>
                <a:srgbClr val="203864"/>
              </a:solidFill>
              <a:latin typeface="Tahoma" panose="020B0604030504040204" pitchFamily="34" charset="0"/>
              <a:ea typeface="Tahoma" panose="020B0604030504040204" pitchFamily="34" charset="0"/>
              <a:cs typeface="Tahoma" panose="020B0604030504040204" pitchFamily="34" charset="0"/>
            </a:endParaRPr>
          </a:p>
        </p:txBody>
      </p:sp>
      <p:sp>
        <p:nvSpPr>
          <p:cNvPr id="6" name="矩形 1"/>
          <p:cNvSpPr/>
          <p:nvPr/>
        </p:nvSpPr>
        <p:spPr>
          <a:xfrm>
            <a:off x="3491881" y="1921396"/>
            <a:ext cx="1440160" cy="2736304"/>
          </a:xfrm>
          <a:prstGeom prst="rect">
            <a:avLst/>
          </a:prstGeom>
          <a:noFill/>
          <a:ln w="3175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TextBox 6"/>
          <p:cNvSpPr txBox="1"/>
          <p:nvPr/>
        </p:nvSpPr>
        <p:spPr>
          <a:xfrm>
            <a:off x="251520" y="4657700"/>
            <a:ext cx="2808312" cy="830997"/>
          </a:xfrm>
          <a:prstGeom prst="rect">
            <a:avLst/>
          </a:prstGeom>
          <a:noFill/>
        </p:spPr>
        <p:txBody>
          <a:bodyPr wrap="square" rtlCol="0">
            <a:spAutoFit/>
          </a:bodyPr>
          <a:lstStyle/>
          <a:p>
            <a:r>
              <a:rPr lang="en-US" altLang="zh-CN" sz="1600" u="sng" dirty="0"/>
              <a:t>View </a:t>
            </a:r>
            <a:r>
              <a:rPr lang="en-US" altLang="zh-CN" sz="1600" u="sng" dirty="0" smtClean="0"/>
              <a:t>Mass Spectrum</a:t>
            </a:r>
          </a:p>
          <a:p>
            <a:endParaRPr lang="en-US" altLang="zh-CN" sz="800" u="sng" dirty="0" smtClean="0"/>
          </a:p>
          <a:p>
            <a:r>
              <a:rPr lang="en-US" altLang="zh-CN" sz="1200" dirty="0" smtClean="0"/>
              <a:t>Click one of the scan node in the Feature explorer for view its mass spectrum data.</a:t>
            </a:r>
            <a:endParaRPr lang="zh-CN" altLang="en-US" sz="1200" dirty="0"/>
          </a:p>
        </p:txBody>
      </p:sp>
      <p:cxnSp>
        <p:nvCxnSpPr>
          <p:cNvPr id="8" name="肘形连接符 22"/>
          <p:cNvCxnSpPr>
            <a:stCxn id="6" idx="1"/>
            <a:endCxn id="7" idx="3"/>
          </p:cNvCxnSpPr>
          <p:nvPr/>
        </p:nvCxnSpPr>
        <p:spPr>
          <a:xfrm rot="10800000" flipV="1">
            <a:off x="3059833" y="3289547"/>
            <a:ext cx="432049" cy="1783651"/>
          </a:xfrm>
          <a:prstGeom prst="bentConnector3">
            <a:avLst>
              <a:gd name="adj1" fmla="val 50000"/>
            </a:avLst>
          </a:prstGeom>
          <a:ln w="31750">
            <a:solidFill>
              <a:srgbClr val="00B0F0"/>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1088968"/>
      </p:ext>
    </p:extLst>
  </p:cSld>
  <p:clrMapOvr>
    <a:masterClrMapping/>
  </p:clrMapOvr>
  <p:transition spd="slow" advTm="2000">
    <p:push dir="u"/>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05174" y="950790"/>
            <a:ext cx="5837660" cy="41332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标题 2"/>
          <p:cNvSpPr>
            <a:spLocks noGrp="1"/>
          </p:cNvSpPr>
          <p:nvPr>
            <p:ph type="title" idx="4294967295"/>
          </p:nvPr>
        </p:nvSpPr>
        <p:spPr>
          <a:xfrm>
            <a:off x="1043608" y="121196"/>
            <a:ext cx="5400600" cy="648071"/>
          </a:xfrm>
        </p:spPr>
        <p:txBody>
          <a:bodyPr>
            <a:normAutofit/>
          </a:bodyPr>
          <a:lstStyle/>
          <a:p>
            <a:pPr algn="l"/>
            <a:r>
              <a:rPr lang="en-US" altLang="zh-CN" sz="3600" dirty="0" smtClean="0">
                <a:solidFill>
                  <a:srgbClr val="203864"/>
                </a:solidFill>
                <a:latin typeface="Tahoma" panose="020B0604030504040204" pitchFamily="34" charset="0"/>
                <a:ea typeface="Tahoma" panose="020B0604030504040204" pitchFamily="34" charset="0"/>
                <a:cs typeface="Tahoma" panose="020B0604030504040204" pitchFamily="34" charset="0"/>
              </a:rPr>
              <a:t>View XIC</a:t>
            </a:r>
            <a:endParaRPr lang="zh-CN" altLang="en-US" sz="3600" dirty="0"/>
          </a:p>
        </p:txBody>
      </p:sp>
      <p:sp>
        <p:nvSpPr>
          <p:cNvPr id="5" name="内容占位符 4"/>
          <p:cNvSpPr>
            <a:spLocks noGrp="1"/>
          </p:cNvSpPr>
          <p:nvPr>
            <p:ph idx="4294967295"/>
          </p:nvPr>
        </p:nvSpPr>
        <p:spPr>
          <a:xfrm>
            <a:off x="35496" y="899116"/>
            <a:ext cx="3269678" cy="3038504"/>
          </a:xfrm>
        </p:spPr>
        <p:txBody>
          <a:bodyPr>
            <a:normAutofit/>
          </a:bodyPr>
          <a:lstStyle/>
          <a:p>
            <a:r>
              <a:rPr lang="en-US" altLang="zh-CN" sz="2000" dirty="0" smtClean="0">
                <a:solidFill>
                  <a:srgbClr val="203864"/>
                </a:solidFill>
                <a:latin typeface="Tahoma" panose="020B0604030504040204" pitchFamily="34" charset="0"/>
                <a:ea typeface="Tahoma" panose="020B0604030504040204" pitchFamily="34" charset="0"/>
                <a:cs typeface="Tahoma" panose="020B0604030504040204" pitchFamily="34" charset="0"/>
              </a:rPr>
              <a:t>XIC plot is a kind of time-signal plot which is very similar to TIC or BPC.</a:t>
            </a:r>
          </a:p>
          <a:p>
            <a:r>
              <a:rPr lang="en-US" altLang="zh-CN" sz="2000" dirty="0" smtClean="0">
                <a:solidFill>
                  <a:srgbClr val="203864"/>
                </a:solidFill>
                <a:latin typeface="Tahoma" panose="020B0604030504040204" pitchFamily="34" charset="0"/>
                <a:ea typeface="Tahoma" panose="020B0604030504040204" pitchFamily="34" charset="0"/>
                <a:cs typeface="Tahoma" panose="020B0604030504040204" pitchFamily="34" charset="0"/>
              </a:rPr>
              <a:t>XIC comes from a set of specific product ion with their parent intensity correlation to scan times.</a:t>
            </a:r>
            <a:endParaRPr lang="en-US" altLang="zh-CN" sz="2000" dirty="0">
              <a:solidFill>
                <a:srgbClr val="203864"/>
              </a:solidFill>
              <a:latin typeface="Tahoma" panose="020B0604030504040204" pitchFamily="34" charset="0"/>
              <a:ea typeface="Tahoma" panose="020B0604030504040204" pitchFamily="34" charset="0"/>
              <a:cs typeface="Tahoma" panose="020B0604030504040204" pitchFamily="34" charset="0"/>
            </a:endParaRPr>
          </a:p>
          <a:p>
            <a:endParaRPr lang="en-US" altLang="zh-CN" sz="2000" dirty="0" smtClean="0">
              <a:solidFill>
                <a:srgbClr val="203864"/>
              </a:solidFill>
              <a:latin typeface="Tahoma" panose="020B0604030504040204" pitchFamily="34" charset="0"/>
              <a:ea typeface="Tahoma" panose="020B0604030504040204" pitchFamily="34" charset="0"/>
              <a:cs typeface="Tahoma" panose="020B0604030504040204" pitchFamily="34" charset="0"/>
            </a:endParaRPr>
          </a:p>
        </p:txBody>
      </p:sp>
      <p:sp>
        <p:nvSpPr>
          <p:cNvPr id="6" name="矩形 1"/>
          <p:cNvSpPr/>
          <p:nvPr/>
        </p:nvSpPr>
        <p:spPr>
          <a:xfrm>
            <a:off x="3491881" y="1921396"/>
            <a:ext cx="1440160" cy="2736304"/>
          </a:xfrm>
          <a:prstGeom prst="rect">
            <a:avLst/>
          </a:prstGeom>
          <a:noFill/>
          <a:ln w="3175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TextBox 6"/>
          <p:cNvSpPr txBox="1"/>
          <p:nvPr/>
        </p:nvSpPr>
        <p:spPr>
          <a:xfrm>
            <a:off x="251520" y="4133885"/>
            <a:ext cx="2808312" cy="1384995"/>
          </a:xfrm>
          <a:prstGeom prst="rect">
            <a:avLst/>
          </a:prstGeom>
          <a:noFill/>
        </p:spPr>
        <p:txBody>
          <a:bodyPr wrap="square" rtlCol="0">
            <a:spAutoFit/>
          </a:bodyPr>
          <a:lstStyle/>
          <a:p>
            <a:r>
              <a:rPr lang="en-US" altLang="zh-CN" sz="1600" u="sng" dirty="0"/>
              <a:t>View XIC </a:t>
            </a:r>
            <a:r>
              <a:rPr lang="en-US" altLang="zh-CN" sz="1600" u="sng" dirty="0" smtClean="0"/>
              <a:t>Chromatography</a:t>
            </a:r>
          </a:p>
          <a:p>
            <a:endParaRPr lang="en-US" altLang="zh-CN" sz="800" u="sng" dirty="0" smtClean="0"/>
          </a:p>
          <a:p>
            <a:r>
              <a:rPr lang="en-US" altLang="zh-CN" sz="1200" dirty="0"/>
              <a:t>Click one of the Ms2 scan node in the Feature explorer, and then select Show XIC on context menu for view its </a:t>
            </a:r>
            <a:r>
              <a:rPr lang="en-US" altLang="zh-CN" sz="1200" dirty="0" smtClean="0"/>
              <a:t>Chromatography plot</a:t>
            </a:r>
            <a:endParaRPr lang="en-US" altLang="zh-CN" sz="1200" dirty="0"/>
          </a:p>
          <a:p>
            <a:endParaRPr lang="zh-CN" altLang="en-US" sz="1200" dirty="0"/>
          </a:p>
        </p:txBody>
      </p:sp>
      <p:cxnSp>
        <p:nvCxnSpPr>
          <p:cNvPr id="8" name="肘形连接符 22"/>
          <p:cNvCxnSpPr>
            <a:stCxn id="6" idx="1"/>
            <a:endCxn id="7" idx="3"/>
          </p:cNvCxnSpPr>
          <p:nvPr/>
        </p:nvCxnSpPr>
        <p:spPr>
          <a:xfrm rot="10800000" flipV="1">
            <a:off x="3059833" y="3289547"/>
            <a:ext cx="432049" cy="1536835"/>
          </a:xfrm>
          <a:prstGeom prst="bentConnector3">
            <a:avLst>
              <a:gd name="adj1" fmla="val 50000"/>
            </a:avLst>
          </a:prstGeom>
          <a:ln w="31750">
            <a:solidFill>
              <a:srgbClr val="00B0F0"/>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403753"/>
      </p:ext>
    </p:extLst>
  </p:cSld>
  <p:clrMapOvr>
    <a:masterClrMapping/>
  </p:clrMapOvr>
  <p:transition spd="slow" advTm="2000">
    <p:push dir="u"/>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03533" y="1201316"/>
            <a:ext cx="5649094" cy="4023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标题 2"/>
          <p:cNvSpPr>
            <a:spLocks noGrp="1"/>
          </p:cNvSpPr>
          <p:nvPr>
            <p:ph type="title" idx="4294967295"/>
          </p:nvPr>
        </p:nvSpPr>
        <p:spPr>
          <a:xfrm>
            <a:off x="1043608" y="121196"/>
            <a:ext cx="5400600" cy="648071"/>
          </a:xfrm>
        </p:spPr>
        <p:txBody>
          <a:bodyPr>
            <a:normAutofit/>
          </a:bodyPr>
          <a:lstStyle/>
          <a:p>
            <a:pPr algn="l"/>
            <a:r>
              <a:rPr lang="en-US" altLang="zh-CN" sz="3600" dirty="0" smtClean="0">
                <a:solidFill>
                  <a:srgbClr val="203864"/>
                </a:solidFill>
                <a:latin typeface="Tahoma" panose="020B0604030504040204" pitchFamily="34" charset="0"/>
                <a:ea typeface="Tahoma" panose="020B0604030504040204" pitchFamily="34" charset="0"/>
                <a:cs typeface="Tahoma" panose="020B0604030504040204" pitchFamily="34" charset="0"/>
              </a:rPr>
              <a:t>View PDA</a:t>
            </a:r>
            <a:endParaRPr lang="zh-CN" altLang="en-US" sz="3600" dirty="0"/>
          </a:p>
        </p:txBody>
      </p:sp>
      <p:sp>
        <p:nvSpPr>
          <p:cNvPr id="5" name="内容占位符 4"/>
          <p:cNvSpPr>
            <a:spLocks noGrp="1"/>
          </p:cNvSpPr>
          <p:nvPr>
            <p:ph idx="4294967295"/>
          </p:nvPr>
        </p:nvSpPr>
        <p:spPr>
          <a:xfrm>
            <a:off x="35496" y="899116"/>
            <a:ext cx="3269678" cy="3038504"/>
          </a:xfrm>
        </p:spPr>
        <p:txBody>
          <a:bodyPr>
            <a:normAutofit/>
          </a:bodyPr>
          <a:lstStyle/>
          <a:p>
            <a:r>
              <a:rPr lang="en-US" altLang="zh-CN" sz="2000" dirty="0" smtClean="0">
                <a:solidFill>
                  <a:srgbClr val="203864"/>
                </a:solidFill>
                <a:latin typeface="Tahoma" panose="020B0604030504040204" pitchFamily="34" charset="0"/>
                <a:ea typeface="Tahoma" panose="020B0604030504040204" pitchFamily="34" charset="0"/>
                <a:cs typeface="Tahoma" panose="020B0604030504040204" pitchFamily="34" charset="0"/>
              </a:rPr>
              <a:t>PDA plot is a kind of time-signal plot which is very similar to the TIC plot.</a:t>
            </a:r>
          </a:p>
          <a:p>
            <a:r>
              <a:rPr lang="en-US" altLang="zh-CN" sz="2000" dirty="0" smtClean="0">
                <a:solidFill>
                  <a:srgbClr val="203864"/>
                </a:solidFill>
                <a:latin typeface="Tahoma" panose="020B0604030504040204" pitchFamily="34" charset="0"/>
                <a:ea typeface="Tahoma" panose="020B0604030504040204" pitchFamily="34" charset="0"/>
                <a:cs typeface="Tahoma" panose="020B0604030504040204" pitchFamily="34" charset="0"/>
              </a:rPr>
              <a:t>Electromagnetic </a:t>
            </a:r>
            <a:r>
              <a:rPr lang="en-US" altLang="zh-CN" sz="2000" dirty="0">
                <a:solidFill>
                  <a:srgbClr val="203864"/>
                </a:solidFill>
                <a:latin typeface="Tahoma" panose="020B0604030504040204" pitchFamily="34" charset="0"/>
                <a:ea typeface="Tahoma" panose="020B0604030504040204" pitchFamily="34" charset="0"/>
                <a:cs typeface="Tahoma" panose="020B0604030504040204" pitchFamily="34" charset="0"/>
              </a:rPr>
              <a:t>radiation </a:t>
            </a:r>
            <a:r>
              <a:rPr lang="en-US" altLang="zh-CN" sz="2000" dirty="0" smtClean="0">
                <a:solidFill>
                  <a:srgbClr val="203864"/>
                </a:solidFill>
                <a:latin typeface="Tahoma" panose="020B0604030504040204" pitchFamily="34" charset="0"/>
                <a:ea typeface="Tahoma" panose="020B0604030504040204" pitchFamily="34" charset="0"/>
                <a:cs typeface="Tahoma" panose="020B0604030504040204" pitchFamily="34" charset="0"/>
              </a:rPr>
              <a:t>spectrum is supported in mzML file, mzXML file format is not </a:t>
            </a:r>
            <a:r>
              <a:rPr lang="en-US" altLang="zh-CN" sz="2000" dirty="0" err="1" smtClean="0">
                <a:solidFill>
                  <a:srgbClr val="203864"/>
                </a:solidFill>
                <a:latin typeface="Tahoma" panose="020B0604030504040204" pitchFamily="34" charset="0"/>
                <a:ea typeface="Tahoma" panose="020B0604030504040204" pitchFamily="34" charset="0"/>
                <a:cs typeface="Tahoma" panose="020B0604030504040204" pitchFamily="34" charset="0"/>
              </a:rPr>
              <a:t>supprted</a:t>
            </a:r>
            <a:r>
              <a:rPr lang="en-US" altLang="zh-CN" sz="2000" dirty="0" smtClean="0">
                <a:solidFill>
                  <a:srgbClr val="203864"/>
                </a:solidFill>
                <a:latin typeface="Tahoma" panose="020B0604030504040204" pitchFamily="34" charset="0"/>
                <a:ea typeface="Tahoma" panose="020B0604030504040204" pitchFamily="34" charset="0"/>
                <a:cs typeface="Tahoma" panose="020B0604030504040204" pitchFamily="34" charset="0"/>
              </a:rPr>
              <a:t>.</a:t>
            </a:r>
          </a:p>
          <a:p>
            <a:endParaRPr lang="en-US" altLang="zh-CN" sz="2000" dirty="0">
              <a:solidFill>
                <a:srgbClr val="203864"/>
              </a:solidFill>
              <a:latin typeface="Tahoma" panose="020B0604030504040204" pitchFamily="34" charset="0"/>
              <a:ea typeface="Tahoma" panose="020B0604030504040204" pitchFamily="34" charset="0"/>
              <a:cs typeface="Tahoma" panose="020B0604030504040204" pitchFamily="34" charset="0"/>
            </a:endParaRPr>
          </a:p>
          <a:p>
            <a:endParaRPr lang="en-US" altLang="zh-CN" sz="2000" dirty="0" smtClean="0">
              <a:solidFill>
                <a:srgbClr val="203864"/>
              </a:solidFill>
              <a:latin typeface="Tahoma" panose="020B0604030504040204" pitchFamily="34" charset="0"/>
              <a:ea typeface="Tahoma" panose="020B0604030504040204" pitchFamily="34" charset="0"/>
              <a:cs typeface="Tahoma" panose="020B0604030504040204" pitchFamily="34" charset="0"/>
            </a:endParaRPr>
          </a:p>
        </p:txBody>
      </p:sp>
      <p:sp>
        <p:nvSpPr>
          <p:cNvPr id="6" name="矩形 1"/>
          <p:cNvSpPr/>
          <p:nvPr/>
        </p:nvSpPr>
        <p:spPr>
          <a:xfrm>
            <a:off x="3563888" y="2137420"/>
            <a:ext cx="2016224" cy="1404155"/>
          </a:xfrm>
          <a:prstGeom prst="rect">
            <a:avLst/>
          </a:prstGeom>
          <a:noFill/>
          <a:ln w="3175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TextBox 6"/>
          <p:cNvSpPr txBox="1"/>
          <p:nvPr/>
        </p:nvSpPr>
        <p:spPr>
          <a:xfrm>
            <a:off x="395536" y="4297660"/>
            <a:ext cx="2592288" cy="1200329"/>
          </a:xfrm>
          <a:prstGeom prst="rect">
            <a:avLst/>
          </a:prstGeom>
          <a:noFill/>
        </p:spPr>
        <p:txBody>
          <a:bodyPr wrap="square" rtlCol="0">
            <a:spAutoFit/>
          </a:bodyPr>
          <a:lstStyle/>
          <a:p>
            <a:r>
              <a:rPr lang="en-US" altLang="zh-CN" sz="1600" u="sng" dirty="0" smtClean="0"/>
              <a:t>Show PDA</a:t>
            </a:r>
          </a:p>
          <a:p>
            <a:endParaRPr lang="en-US" altLang="zh-CN" sz="800" u="sng" dirty="0" smtClean="0"/>
          </a:p>
          <a:p>
            <a:r>
              <a:rPr lang="en-US" altLang="zh-CN" sz="1200" dirty="0" smtClean="0"/>
              <a:t>Just select the Show PDA menu item on the context menu in the UV scans explorer</a:t>
            </a:r>
            <a:endParaRPr lang="en-US" altLang="zh-CN" sz="1200" dirty="0"/>
          </a:p>
          <a:p>
            <a:endParaRPr lang="zh-CN" altLang="en-US" sz="1200" dirty="0"/>
          </a:p>
        </p:txBody>
      </p:sp>
      <p:cxnSp>
        <p:nvCxnSpPr>
          <p:cNvPr id="8" name="肘形连接符 22"/>
          <p:cNvCxnSpPr>
            <a:stCxn id="6" idx="1"/>
            <a:endCxn id="7" idx="3"/>
          </p:cNvCxnSpPr>
          <p:nvPr/>
        </p:nvCxnSpPr>
        <p:spPr>
          <a:xfrm rot="10800000" flipV="1">
            <a:off x="2987824" y="2839497"/>
            <a:ext cx="576064" cy="2058327"/>
          </a:xfrm>
          <a:prstGeom prst="bentConnector3">
            <a:avLst>
              <a:gd name="adj1" fmla="val 50000"/>
            </a:avLst>
          </a:prstGeom>
          <a:ln w="31750">
            <a:solidFill>
              <a:srgbClr val="00B0F0"/>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6390672"/>
      </p:ext>
    </p:extLst>
  </p:cSld>
  <p:clrMapOvr>
    <a:masterClrMapping/>
  </p:clrMapOvr>
  <p:transition spd="slow" advTm="2000">
    <p:push dir="u"/>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97349" y="985292"/>
            <a:ext cx="5946651" cy="42106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标题 2"/>
          <p:cNvSpPr>
            <a:spLocks noGrp="1"/>
          </p:cNvSpPr>
          <p:nvPr>
            <p:ph type="title" idx="4294967295"/>
          </p:nvPr>
        </p:nvSpPr>
        <p:spPr>
          <a:xfrm>
            <a:off x="1043608" y="121196"/>
            <a:ext cx="5400600" cy="648071"/>
          </a:xfrm>
        </p:spPr>
        <p:txBody>
          <a:bodyPr>
            <a:normAutofit/>
          </a:bodyPr>
          <a:lstStyle/>
          <a:p>
            <a:pPr algn="l"/>
            <a:r>
              <a:rPr lang="en-US" altLang="zh-CN" sz="3600" dirty="0" smtClean="0">
                <a:solidFill>
                  <a:srgbClr val="203864"/>
                </a:solidFill>
                <a:latin typeface="Tahoma" panose="020B0604030504040204" pitchFamily="34" charset="0"/>
                <a:ea typeface="Tahoma" panose="020B0604030504040204" pitchFamily="34" charset="0"/>
                <a:cs typeface="Tahoma" panose="020B0604030504040204" pitchFamily="34" charset="0"/>
              </a:rPr>
              <a:t>View UV scans</a:t>
            </a:r>
            <a:endParaRPr lang="zh-CN" altLang="en-US" sz="3600" dirty="0"/>
          </a:p>
        </p:txBody>
      </p:sp>
      <p:sp>
        <p:nvSpPr>
          <p:cNvPr id="5" name="内容占位符 4"/>
          <p:cNvSpPr>
            <a:spLocks noGrp="1"/>
          </p:cNvSpPr>
          <p:nvPr>
            <p:ph idx="4294967295"/>
          </p:nvPr>
        </p:nvSpPr>
        <p:spPr>
          <a:xfrm>
            <a:off x="35496" y="899116"/>
            <a:ext cx="3269678" cy="3038504"/>
          </a:xfrm>
        </p:spPr>
        <p:txBody>
          <a:bodyPr>
            <a:normAutofit/>
          </a:bodyPr>
          <a:lstStyle/>
          <a:p>
            <a:r>
              <a:rPr lang="en-US" altLang="zh-CN" sz="2000" dirty="0" smtClean="0">
                <a:solidFill>
                  <a:srgbClr val="203864"/>
                </a:solidFill>
                <a:latin typeface="Tahoma" panose="020B0604030504040204" pitchFamily="34" charset="0"/>
                <a:ea typeface="Tahoma" panose="020B0604030504040204" pitchFamily="34" charset="0"/>
                <a:cs typeface="Tahoma" panose="020B0604030504040204" pitchFamily="34" charset="0"/>
              </a:rPr>
              <a:t>Electromagnetic </a:t>
            </a:r>
            <a:r>
              <a:rPr lang="en-US" altLang="zh-CN" sz="2000" dirty="0">
                <a:solidFill>
                  <a:srgbClr val="203864"/>
                </a:solidFill>
                <a:latin typeface="Tahoma" panose="020B0604030504040204" pitchFamily="34" charset="0"/>
                <a:ea typeface="Tahoma" panose="020B0604030504040204" pitchFamily="34" charset="0"/>
                <a:cs typeface="Tahoma" panose="020B0604030504040204" pitchFamily="34" charset="0"/>
              </a:rPr>
              <a:t>radiation </a:t>
            </a:r>
            <a:r>
              <a:rPr lang="en-US" altLang="zh-CN" sz="2000" dirty="0" smtClean="0">
                <a:solidFill>
                  <a:srgbClr val="203864"/>
                </a:solidFill>
                <a:latin typeface="Tahoma" panose="020B0604030504040204" pitchFamily="34" charset="0"/>
                <a:ea typeface="Tahoma" panose="020B0604030504040204" pitchFamily="34" charset="0"/>
                <a:cs typeface="Tahoma" panose="020B0604030504040204" pitchFamily="34" charset="0"/>
              </a:rPr>
              <a:t>spectrum is supported in mzML file, mzXML file format is not </a:t>
            </a:r>
            <a:r>
              <a:rPr lang="en-US" altLang="zh-CN" sz="2000" dirty="0" err="1" smtClean="0">
                <a:solidFill>
                  <a:srgbClr val="203864"/>
                </a:solidFill>
                <a:latin typeface="Tahoma" panose="020B0604030504040204" pitchFamily="34" charset="0"/>
                <a:ea typeface="Tahoma" panose="020B0604030504040204" pitchFamily="34" charset="0"/>
                <a:cs typeface="Tahoma" panose="020B0604030504040204" pitchFamily="34" charset="0"/>
              </a:rPr>
              <a:t>supprted</a:t>
            </a:r>
            <a:r>
              <a:rPr lang="en-US" altLang="zh-CN" sz="2000" dirty="0" smtClean="0">
                <a:solidFill>
                  <a:srgbClr val="203864"/>
                </a:solidFill>
                <a:latin typeface="Tahoma" panose="020B0604030504040204" pitchFamily="34" charset="0"/>
                <a:ea typeface="Tahoma" panose="020B0604030504040204" pitchFamily="34" charset="0"/>
                <a:cs typeface="Tahoma" panose="020B0604030504040204" pitchFamily="34" charset="0"/>
              </a:rPr>
              <a:t>.</a:t>
            </a:r>
          </a:p>
          <a:p>
            <a:endParaRPr lang="en-US" altLang="zh-CN" sz="2000" dirty="0">
              <a:solidFill>
                <a:srgbClr val="203864"/>
              </a:solidFill>
              <a:latin typeface="Tahoma" panose="020B0604030504040204" pitchFamily="34" charset="0"/>
              <a:ea typeface="Tahoma" panose="020B0604030504040204" pitchFamily="34" charset="0"/>
              <a:cs typeface="Tahoma" panose="020B0604030504040204" pitchFamily="34" charset="0"/>
            </a:endParaRPr>
          </a:p>
          <a:p>
            <a:endParaRPr lang="en-US" altLang="zh-CN" sz="2000" dirty="0" smtClean="0">
              <a:solidFill>
                <a:srgbClr val="203864"/>
              </a:solidFill>
              <a:latin typeface="Tahoma" panose="020B0604030504040204" pitchFamily="34" charset="0"/>
              <a:ea typeface="Tahoma" panose="020B0604030504040204" pitchFamily="34" charset="0"/>
              <a:cs typeface="Tahoma" panose="020B0604030504040204" pitchFamily="34" charset="0"/>
            </a:endParaRPr>
          </a:p>
        </p:txBody>
      </p:sp>
      <p:sp>
        <p:nvSpPr>
          <p:cNvPr id="6" name="矩形 1"/>
          <p:cNvSpPr/>
          <p:nvPr/>
        </p:nvSpPr>
        <p:spPr>
          <a:xfrm>
            <a:off x="3419872" y="2739461"/>
            <a:ext cx="2016224" cy="1270168"/>
          </a:xfrm>
          <a:prstGeom prst="rect">
            <a:avLst/>
          </a:prstGeom>
          <a:noFill/>
          <a:ln w="3175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TextBox 6"/>
          <p:cNvSpPr txBox="1"/>
          <p:nvPr/>
        </p:nvSpPr>
        <p:spPr>
          <a:xfrm>
            <a:off x="395536" y="4145340"/>
            <a:ext cx="2592288" cy="1569660"/>
          </a:xfrm>
          <a:prstGeom prst="rect">
            <a:avLst/>
          </a:prstGeom>
          <a:noFill/>
        </p:spPr>
        <p:txBody>
          <a:bodyPr wrap="square" rtlCol="0">
            <a:spAutoFit/>
          </a:bodyPr>
          <a:lstStyle/>
          <a:p>
            <a:r>
              <a:rPr lang="en-US" altLang="zh-CN" sz="1600" u="sng" dirty="0" smtClean="0"/>
              <a:t>Show UV Overlap</a:t>
            </a:r>
          </a:p>
          <a:p>
            <a:endParaRPr lang="en-US" altLang="zh-CN" sz="800" u="sng" dirty="0" smtClean="0"/>
          </a:p>
          <a:p>
            <a:r>
              <a:rPr lang="en-US" altLang="zh-CN" sz="1200" dirty="0" smtClean="0"/>
              <a:t>Just select the Show UV Overlap menu item on the context menu in the UV scans explorer. If multiple scan was selected, then UV scan overlap will be plot</a:t>
            </a:r>
            <a:endParaRPr lang="en-US" altLang="zh-CN" sz="1200" dirty="0"/>
          </a:p>
          <a:p>
            <a:endParaRPr lang="zh-CN" altLang="en-US" sz="1200" dirty="0"/>
          </a:p>
        </p:txBody>
      </p:sp>
      <p:cxnSp>
        <p:nvCxnSpPr>
          <p:cNvPr id="8" name="肘形连接符 22"/>
          <p:cNvCxnSpPr>
            <a:stCxn id="6" idx="1"/>
            <a:endCxn id="7" idx="3"/>
          </p:cNvCxnSpPr>
          <p:nvPr/>
        </p:nvCxnSpPr>
        <p:spPr>
          <a:xfrm rot="10800000" flipV="1">
            <a:off x="2987824" y="3374544"/>
            <a:ext cx="432048" cy="1555625"/>
          </a:xfrm>
          <a:prstGeom prst="bentConnector3">
            <a:avLst>
              <a:gd name="adj1" fmla="val 50000"/>
            </a:avLst>
          </a:prstGeom>
          <a:ln w="31750">
            <a:solidFill>
              <a:srgbClr val="00B0F0"/>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033650"/>
      </p:ext>
    </p:extLst>
  </p:cSld>
  <p:clrMapOvr>
    <a:masterClrMapping/>
  </p:clrMapOvr>
  <p:transition spd="slow" advTm="2000">
    <p:push dir="u"/>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idx="4294967295"/>
          </p:nvPr>
        </p:nvSpPr>
        <p:spPr>
          <a:xfrm>
            <a:off x="1475656" y="1561356"/>
            <a:ext cx="6264696" cy="1368152"/>
          </a:xfrm>
        </p:spPr>
        <p:txBody>
          <a:bodyPr>
            <a:noAutofit/>
          </a:bodyPr>
          <a:lstStyle/>
          <a:p>
            <a:r>
              <a:rPr lang="en-US" altLang="zh-CN" dirty="0" smtClean="0">
                <a:solidFill>
                  <a:srgbClr val="203864"/>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MS-Alignment</a:t>
            </a:r>
            <a:endParaRPr lang="zh-CN" altLang="en-US" dirty="0">
              <a:solidFill>
                <a:srgbClr val="203864"/>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4047052295"/>
      </p:ext>
    </p:extLst>
  </p:cSld>
  <p:clrMapOvr>
    <a:masterClrMapping/>
  </p:clrMapOvr>
  <p:transition spd="slow" advTm="2000">
    <p:push dir="u"/>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idx="4294967295"/>
          </p:nvPr>
        </p:nvSpPr>
        <p:spPr>
          <a:xfrm>
            <a:off x="1043608" y="121196"/>
            <a:ext cx="5400600" cy="648071"/>
          </a:xfrm>
        </p:spPr>
        <p:txBody>
          <a:bodyPr>
            <a:normAutofit/>
          </a:bodyPr>
          <a:lstStyle/>
          <a:p>
            <a:pPr algn="l"/>
            <a:r>
              <a:rPr lang="en-US" altLang="zh-CN" sz="3600" dirty="0" smtClean="0">
                <a:solidFill>
                  <a:srgbClr val="203864"/>
                </a:solidFill>
                <a:latin typeface="Tahoma" panose="020B0604030504040204" pitchFamily="34" charset="0"/>
                <a:ea typeface="Tahoma" panose="020B0604030504040204" pitchFamily="34" charset="0"/>
                <a:cs typeface="Tahoma" panose="020B0604030504040204" pitchFamily="34" charset="0"/>
              </a:rPr>
              <a:t>Introduction</a:t>
            </a:r>
            <a:endParaRPr lang="zh-CN" altLang="en-US" sz="3600" dirty="0"/>
          </a:p>
        </p:txBody>
      </p:sp>
      <p:sp>
        <p:nvSpPr>
          <p:cNvPr id="5" name="内容占位符 4"/>
          <p:cNvSpPr>
            <a:spLocks noGrp="1"/>
          </p:cNvSpPr>
          <p:nvPr>
            <p:ph idx="4294967295"/>
          </p:nvPr>
        </p:nvSpPr>
        <p:spPr>
          <a:xfrm>
            <a:off x="457200" y="971550"/>
            <a:ext cx="8229600" cy="4478238"/>
          </a:xfrm>
        </p:spPr>
        <p:txBody>
          <a:bodyPr>
            <a:normAutofit/>
          </a:bodyPr>
          <a:lstStyle/>
          <a:p>
            <a:r>
              <a:rPr lang="en-US" altLang="zh-CN" sz="2400" dirty="0">
                <a:solidFill>
                  <a:srgbClr val="203864"/>
                </a:solidFill>
                <a:latin typeface="Tahoma" panose="020B0604030504040204" pitchFamily="34" charset="0"/>
                <a:ea typeface="Tahoma" panose="020B0604030504040204" pitchFamily="34" charset="0"/>
                <a:cs typeface="Tahoma" panose="020B0604030504040204" pitchFamily="34" charset="0"/>
              </a:rPr>
              <a:t>The main function of Mzkit includes:</a:t>
            </a:r>
          </a:p>
          <a:p>
            <a:endParaRPr lang="en-US" altLang="zh-CN" sz="2400" dirty="0">
              <a:solidFill>
                <a:srgbClr val="203864"/>
              </a:solidFill>
              <a:latin typeface="Tahoma" panose="020B0604030504040204" pitchFamily="34" charset="0"/>
              <a:ea typeface="Tahoma" panose="020B0604030504040204" pitchFamily="34" charset="0"/>
              <a:cs typeface="Tahoma" panose="020B0604030504040204" pitchFamily="34" charset="0"/>
            </a:endParaRPr>
          </a:p>
          <a:p>
            <a:pPr marL="457200" indent="-457200">
              <a:buAutoNum type="arabicPeriod"/>
            </a:pPr>
            <a:r>
              <a:rPr lang="en-US" altLang="zh-CN" sz="2400" dirty="0">
                <a:solidFill>
                  <a:srgbClr val="203864"/>
                </a:solidFill>
                <a:latin typeface="Tahoma" panose="020B0604030504040204" pitchFamily="34" charset="0"/>
                <a:ea typeface="Tahoma" panose="020B0604030504040204" pitchFamily="34" charset="0"/>
                <a:cs typeface="Tahoma" panose="020B0604030504040204" pitchFamily="34" charset="0"/>
              </a:rPr>
              <a:t>Raw Data Viewer</a:t>
            </a:r>
          </a:p>
          <a:p>
            <a:pPr marL="457200" indent="-457200">
              <a:buAutoNum type="arabicPeriod"/>
            </a:pPr>
            <a:r>
              <a:rPr lang="en-US" altLang="zh-CN" sz="2400" dirty="0">
                <a:solidFill>
                  <a:srgbClr val="203864"/>
                </a:solidFill>
                <a:latin typeface="Tahoma" panose="020B0604030504040204" pitchFamily="34" charset="0"/>
                <a:ea typeface="Tahoma" panose="020B0604030504040204" pitchFamily="34" charset="0"/>
                <a:cs typeface="Tahoma" panose="020B0604030504040204" pitchFamily="34" charset="0"/>
              </a:rPr>
              <a:t>Metabolite Feature Annotation</a:t>
            </a:r>
          </a:p>
          <a:p>
            <a:pPr marL="457200" indent="-457200">
              <a:buAutoNum type="arabicPeriod"/>
            </a:pPr>
            <a:r>
              <a:rPr lang="en-US" altLang="zh-CN" sz="2400" dirty="0" smtClean="0">
                <a:solidFill>
                  <a:srgbClr val="203864"/>
                </a:solidFill>
                <a:latin typeface="Tahoma" panose="020B0604030504040204" pitchFamily="34" charset="0"/>
                <a:ea typeface="Tahoma" panose="020B0604030504040204" pitchFamily="34" charset="0"/>
                <a:cs typeface="Tahoma" panose="020B0604030504040204" pitchFamily="34" charset="0"/>
              </a:rPr>
              <a:t>Molecular Networking</a:t>
            </a:r>
          </a:p>
          <a:p>
            <a:pPr marL="457200" indent="-457200">
              <a:buAutoNum type="arabicPeriod"/>
            </a:pPr>
            <a:r>
              <a:rPr lang="en-US" altLang="zh-CN" sz="2400" dirty="0" smtClean="0">
                <a:solidFill>
                  <a:srgbClr val="203864"/>
                </a:solidFill>
                <a:latin typeface="Tahoma" panose="020B0604030504040204" pitchFamily="34" charset="0"/>
                <a:ea typeface="Tahoma" panose="020B0604030504040204" pitchFamily="34" charset="0"/>
                <a:cs typeface="Tahoma" panose="020B0604030504040204" pitchFamily="34" charset="0"/>
              </a:rPr>
              <a:t>MS-Imaging</a:t>
            </a:r>
          </a:p>
          <a:p>
            <a:pPr marL="457200" indent="-457200">
              <a:buAutoNum type="arabicPeriod"/>
            </a:pPr>
            <a:r>
              <a:rPr lang="en-US" altLang="zh-CN" sz="2400" dirty="0" smtClean="0">
                <a:solidFill>
                  <a:srgbClr val="203864"/>
                </a:solidFill>
                <a:latin typeface="Tahoma" panose="020B0604030504040204" pitchFamily="34" charset="0"/>
                <a:ea typeface="Tahoma" panose="020B0604030504040204" pitchFamily="34" charset="0"/>
                <a:cs typeface="Tahoma" panose="020B0604030504040204" pitchFamily="34" charset="0"/>
              </a:rPr>
              <a:t>Targeted Quantification</a:t>
            </a:r>
            <a:endParaRPr lang="en-US" altLang="zh-CN" sz="2400" dirty="0" smtClean="0">
              <a:solidFill>
                <a:srgbClr val="203864"/>
              </a:solidFill>
              <a:latin typeface="Tahoma" panose="020B0604030504040204" pitchFamily="34" charset="0"/>
              <a:ea typeface="Tahoma" panose="020B0604030504040204" pitchFamily="34" charset="0"/>
              <a:cs typeface="Tahoma" panose="020B0604030504040204" pitchFamily="34" charset="0"/>
            </a:endParaRPr>
          </a:p>
          <a:p>
            <a:pPr marL="457200" indent="-457200">
              <a:buAutoNum type="arabicPeriod"/>
            </a:pPr>
            <a:endParaRPr lang="en-US" altLang="zh-CN" sz="2400" dirty="0" smtClean="0">
              <a:solidFill>
                <a:srgbClr val="203864"/>
              </a:solidFill>
              <a:latin typeface="Tahoma" panose="020B0604030504040204" pitchFamily="34" charset="0"/>
              <a:ea typeface="Tahoma" panose="020B0604030504040204" pitchFamily="34" charset="0"/>
              <a:cs typeface="Tahoma" panose="020B0604030504040204" pitchFamily="34" charset="0"/>
            </a:endParaRPr>
          </a:p>
          <a:p>
            <a:pPr marL="0" indent="0">
              <a:buNone/>
            </a:pPr>
            <a:r>
              <a:rPr lang="en-US" altLang="zh-CN" sz="2400" dirty="0" smtClean="0">
                <a:solidFill>
                  <a:srgbClr val="203864"/>
                </a:solidFill>
                <a:latin typeface="Tahoma" panose="020B0604030504040204" pitchFamily="34" charset="0"/>
                <a:ea typeface="Tahoma" panose="020B0604030504040204" pitchFamily="34" charset="0"/>
                <a:cs typeface="Tahoma" panose="020B0604030504040204" pitchFamily="34" charset="0"/>
              </a:rPr>
              <a:t>Open Source M/z Raw Data File Format Supports:</a:t>
            </a:r>
          </a:p>
          <a:p>
            <a:pPr marL="0" indent="0">
              <a:buNone/>
            </a:pPr>
            <a:r>
              <a:rPr lang="en-US" altLang="zh-CN" sz="2400" dirty="0" smtClean="0">
                <a:solidFill>
                  <a:srgbClr val="203864"/>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mzML, mzXML, </a:t>
            </a:r>
            <a:r>
              <a:rPr lang="en-US" altLang="zh-CN" sz="2400" dirty="0" err="1" smtClean="0">
                <a:solidFill>
                  <a:srgbClr val="203864"/>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imzML</a:t>
            </a:r>
            <a:r>
              <a:rPr lang="en-US" altLang="zh-CN" sz="2400" dirty="0" smtClean="0">
                <a:solidFill>
                  <a:srgbClr val="203864"/>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 </a:t>
            </a:r>
            <a:r>
              <a:rPr lang="en-US" altLang="zh-CN" sz="2400" dirty="0" err="1" smtClean="0">
                <a:solidFill>
                  <a:srgbClr val="203864"/>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mzPack</a:t>
            </a:r>
            <a:r>
              <a:rPr lang="en-US" altLang="zh-CN" sz="2400" dirty="0" smtClean="0">
                <a:solidFill>
                  <a:srgbClr val="203864"/>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 </a:t>
            </a:r>
            <a:r>
              <a:rPr lang="en-US" altLang="zh-CN" sz="2400" dirty="0" err="1" smtClean="0">
                <a:solidFill>
                  <a:srgbClr val="203864"/>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netCDF</a:t>
            </a:r>
            <a:r>
              <a:rPr lang="en-US" altLang="zh-CN" sz="2400" dirty="0" smtClean="0">
                <a:solidFill>
                  <a:srgbClr val="203864"/>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 HDF, </a:t>
            </a:r>
            <a:r>
              <a:rPr lang="en-US" altLang="zh-CN" sz="2400" dirty="0" err="1" smtClean="0">
                <a:solidFill>
                  <a:srgbClr val="203864"/>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Mgf</a:t>
            </a:r>
            <a:endParaRPr lang="en-US" altLang="zh-CN" sz="2400" dirty="0" smtClean="0">
              <a:solidFill>
                <a:srgbClr val="203864"/>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312724270"/>
      </p:ext>
    </p:extLst>
  </p:cSld>
  <p:clrMapOvr>
    <a:masterClrMapping/>
  </p:clrMapOvr>
  <p:transition spd="slow" advTm="2000">
    <p:push dir="u"/>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idx="4294967295"/>
          </p:nvPr>
        </p:nvSpPr>
        <p:spPr>
          <a:xfrm>
            <a:off x="1043608" y="121196"/>
            <a:ext cx="5400600" cy="648071"/>
          </a:xfrm>
        </p:spPr>
        <p:txBody>
          <a:bodyPr>
            <a:normAutofit/>
          </a:bodyPr>
          <a:lstStyle/>
          <a:p>
            <a:pPr algn="l"/>
            <a:r>
              <a:rPr lang="en-US" altLang="zh-CN" sz="3600" dirty="0" smtClean="0">
                <a:solidFill>
                  <a:srgbClr val="203864"/>
                </a:solidFill>
                <a:latin typeface="Tahoma" panose="020B0604030504040204" pitchFamily="34" charset="0"/>
                <a:ea typeface="Tahoma" panose="020B0604030504040204" pitchFamily="34" charset="0"/>
                <a:cs typeface="Tahoma" panose="020B0604030504040204" pitchFamily="34" charset="0"/>
              </a:rPr>
              <a:t>Cos Similarity</a:t>
            </a:r>
            <a:endParaRPr lang="zh-CN" altLang="en-US" sz="3600" dirty="0"/>
          </a:p>
        </p:txBody>
      </p:sp>
      <p:sp>
        <p:nvSpPr>
          <p:cNvPr id="5" name="内容占位符 4"/>
          <p:cNvSpPr>
            <a:spLocks noGrp="1"/>
          </p:cNvSpPr>
          <p:nvPr>
            <p:ph idx="4294967295"/>
          </p:nvPr>
        </p:nvSpPr>
        <p:spPr>
          <a:xfrm>
            <a:off x="2483768" y="4850312"/>
            <a:ext cx="4680520" cy="432048"/>
          </a:xfrm>
        </p:spPr>
        <p:txBody>
          <a:bodyPr>
            <a:normAutofit/>
          </a:bodyPr>
          <a:lstStyle/>
          <a:p>
            <a:pPr>
              <a:buFont typeface="Wingdings" panose="05000000000000000000" pitchFamily="2" charset="2"/>
              <a:buChar char="v"/>
            </a:pPr>
            <a:r>
              <a:rPr lang="en-US" altLang="zh-CN" sz="1200" dirty="0" smtClean="0">
                <a:solidFill>
                  <a:srgbClr val="203864"/>
                </a:solidFill>
                <a:latin typeface="Tahoma" panose="020B0604030504040204" pitchFamily="34" charset="0"/>
                <a:ea typeface="Tahoma" panose="020B0604030504040204" pitchFamily="34" charset="0"/>
                <a:cs typeface="Tahoma" panose="020B0604030504040204" pitchFamily="34" charset="0"/>
              </a:rPr>
              <a:t>vector x, y could be in different value scale range.</a:t>
            </a:r>
          </a:p>
        </p:txBody>
      </p:sp>
      <p:pic>
        <p:nvPicPr>
          <p:cNvPr id="9"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16216" y="3505572"/>
            <a:ext cx="2201827" cy="1344740"/>
          </a:xfrm>
          <a:prstGeom prst="rect">
            <a:avLst/>
          </a:prstGeom>
        </p:spPr>
      </p:pic>
      <mc:AlternateContent xmlns:mc="http://schemas.openxmlformats.org/markup-compatibility/2006" xmlns:a14="http://schemas.microsoft.com/office/drawing/2010/main">
        <mc:Choice Requires="a14">
          <p:sp>
            <p:nvSpPr>
              <p:cNvPr id="11" name="TextBox 10"/>
              <p:cNvSpPr txBox="1"/>
              <p:nvPr/>
            </p:nvSpPr>
            <p:spPr>
              <a:xfrm>
                <a:off x="395536" y="972322"/>
                <a:ext cx="8227457" cy="3806099"/>
              </a:xfrm>
              <a:prstGeom prst="rect">
                <a:avLst/>
              </a:prstGeom>
              <a:noFill/>
            </p:spPr>
            <p:txBody>
              <a:bodyPr wrap="square" lIns="71305" tIns="35652" rIns="71305" bIns="35652" rtlCol="0">
                <a:spAutoFit/>
              </a:bodyPr>
              <a:lstStyle/>
              <a:p>
                <a:pPr marL="342900" indent="-342900">
                  <a:buFont typeface="Arial" panose="020B0604020202020204" pitchFamily="34" charset="0"/>
                  <a:buChar char="•"/>
                </a:pPr>
                <a:r>
                  <a:rPr lang="en-US" altLang="zh-CN" dirty="0" smtClean="0">
                    <a:solidFill>
                      <a:srgbClr val="203864"/>
                    </a:solidFill>
                    <a:latin typeface="微软雅黑" panose="020B0503020204020204" pitchFamily="34" charset="-122"/>
                    <a:ea typeface="微软雅黑" panose="020B0503020204020204" pitchFamily="34" charset="-122"/>
                  </a:rPr>
                  <a:t>If the two vector in the same direction, then it means the angle of this two vector is ZERO, </a:t>
                </a:r>
                <a:r>
                  <a:rPr lang="en-US" altLang="zh-CN" b="1" dirty="0">
                    <a:solidFill>
                      <a:srgbClr val="FF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projection between the vector will be maximized. cos(0°)=1</a:t>
                </a:r>
                <a:r>
                  <a:rPr lang="en-US" altLang="zh-CN" dirty="0" smtClean="0">
                    <a:solidFill>
                      <a:srgbClr val="203864"/>
                    </a:solidFill>
                    <a:latin typeface="微软雅黑" panose="020B0503020204020204" pitchFamily="34" charset="-122"/>
                    <a:ea typeface="微软雅黑" panose="020B0503020204020204" pitchFamily="34" charset="-122"/>
                  </a:rPr>
                  <a:t>, means of those two spectra is identical;</a:t>
                </a:r>
              </a:p>
              <a:p>
                <a:pPr marL="342900" indent="-342900">
                  <a:buFont typeface="Arial" panose="020B0604020202020204" pitchFamily="34" charset="0"/>
                  <a:buChar char="•"/>
                </a:pPr>
                <a:endParaRPr lang="en-US" altLang="zh-CN" dirty="0" smtClean="0">
                  <a:solidFill>
                    <a:srgbClr val="203864"/>
                  </a:solidFill>
                  <a:latin typeface="微软雅黑" panose="020B0503020204020204" pitchFamily="34" charset="-122"/>
                  <a:ea typeface="微软雅黑" panose="020B0503020204020204" pitchFamily="34" charset="-122"/>
                </a:endParaRPr>
              </a:p>
              <a:p>
                <a:pPr marL="342900" indent="-342900">
                  <a:buFont typeface="Arial" panose="020B0604020202020204" pitchFamily="34" charset="0"/>
                  <a:buChar char="•"/>
                </a:pPr>
                <a:r>
                  <a:rPr lang="en-US" altLang="zh-CN" dirty="0" smtClean="0">
                    <a:solidFill>
                      <a:srgbClr val="203864"/>
                    </a:solidFill>
                    <a:latin typeface="微软雅黑" panose="020B0503020204020204" pitchFamily="34" charset="-122"/>
                    <a:ea typeface="微软雅黑" panose="020B0503020204020204" pitchFamily="34" charset="-122"/>
                  </a:rPr>
                  <a:t>If the two vector is </a:t>
                </a:r>
                <a:r>
                  <a:rPr lang="en-US" altLang="zh-CN" dirty="0">
                    <a:solidFill>
                      <a:srgbClr val="203864"/>
                    </a:solidFill>
                    <a:latin typeface="微软雅黑" panose="020B0503020204020204" pitchFamily="34" charset="-122"/>
                    <a:ea typeface="微软雅黑" panose="020B0503020204020204" pitchFamily="34" charset="-122"/>
                  </a:rPr>
                  <a:t>not </a:t>
                </a:r>
                <a:r>
                  <a:rPr lang="en-US" altLang="zh-CN" dirty="0" smtClean="0">
                    <a:solidFill>
                      <a:srgbClr val="203864"/>
                    </a:solidFill>
                    <a:latin typeface="微软雅黑" panose="020B0503020204020204" pitchFamily="34" charset="-122"/>
                    <a:ea typeface="微软雅黑" panose="020B0503020204020204" pitchFamily="34" charset="-122"/>
                  </a:rPr>
                  <a:t>relevant to each other</a:t>
                </a:r>
                <a:r>
                  <a:rPr lang="en-US" altLang="zh-CN" dirty="0">
                    <a:solidFill>
                      <a:srgbClr val="203864"/>
                    </a:solidFill>
                    <a:latin typeface="微软雅黑" panose="020B0503020204020204" pitchFamily="34" charset="-122"/>
                    <a:ea typeface="微软雅黑" panose="020B0503020204020204" pitchFamily="34" charset="-122"/>
                  </a:rPr>
                  <a:t>, which means </a:t>
                </a:r>
                <a:r>
                  <a:rPr lang="en-US" altLang="zh-CN" dirty="0" smtClean="0">
                    <a:solidFill>
                      <a:srgbClr val="203864"/>
                    </a:solidFill>
                    <a:latin typeface="微软雅黑" panose="020B0503020204020204" pitchFamily="34" charset="-122"/>
                    <a:ea typeface="微软雅黑" panose="020B0503020204020204" pitchFamily="34" charset="-122"/>
                  </a:rPr>
                  <a:t>orthogonal, then the angle of this two vector should be 90, </a:t>
                </a:r>
                <a:r>
                  <a:rPr lang="en-US" altLang="zh-CN" b="1" dirty="0" smtClean="0">
                    <a:solidFill>
                      <a:srgbClr val="FF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projection between the vector is ZERO. cos(90°)=0</a:t>
                </a:r>
                <a:r>
                  <a:rPr lang="en-US" altLang="zh-CN" dirty="0" smtClean="0">
                    <a:solidFill>
                      <a:srgbClr val="203864"/>
                    </a:solidFill>
                    <a:latin typeface="微软雅黑" panose="020B0503020204020204" pitchFamily="34" charset="-122"/>
                    <a:ea typeface="微软雅黑" panose="020B0503020204020204" pitchFamily="34" charset="-122"/>
                  </a:rPr>
                  <a:t>, means the two </a:t>
                </a:r>
                <a:r>
                  <a:rPr lang="en-US" altLang="zh-CN" dirty="0">
                    <a:solidFill>
                      <a:srgbClr val="203864"/>
                    </a:solidFill>
                    <a:latin typeface="微软雅黑" panose="020B0503020204020204" pitchFamily="34" charset="-122"/>
                    <a:ea typeface="微软雅黑" panose="020B0503020204020204" pitchFamily="34" charset="-122"/>
                  </a:rPr>
                  <a:t>spectra are </a:t>
                </a:r>
                <a:r>
                  <a:rPr lang="en-US" altLang="zh-CN" dirty="0" smtClean="0">
                    <a:solidFill>
                      <a:srgbClr val="203864"/>
                    </a:solidFill>
                    <a:latin typeface="微软雅黑" panose="020B0503020204020204" pitchFamily="34" charset="-122"/>
                    <a:ea typeface="微软雅黑" panose="020B0503020204020204" pitchFamily="34" charset="-122"/>
                  </a:rPr>
                  <a:t>totally different.</a:t>
                </a:r>
              </a:p>
              <a:p>
                <a:pPr marL="342900" indent="-342900">
                  <a:buFont typeface="Arial" panose="020B0604020202020204" pitchFamily="34" charset="0"/>
                  <a:buChar char="•"/>
                </a:pPr>
                <a:endParaRPr lang="en-US" altLang="zh-CN" dirty="0" smtClean="0">
                  <a:solidFill>
                    <a:srgbClr val="203864"/>
                  </a:solidFill>
                  <a:latin typeface="微软雅黑" panose="020B0503020204020204" pitchFamily="34" charset="-122"/>
                  <a:ea typeface="微软雅黑" panose="020B0503020204020204" pitchFamily="34" charset="-122"/>
                </a:endParaRPr>
              </a:p>
              <a:p>
                <a:pPr marL="342900" indent="-342900">
                  <a:buFont typeface="Arial" panose="020B0604020202020204" pitchFamily="34" charset="0"/>
                  <a:buChar char="•"/>
                </a:pPr>
                <a:endParaRPr lang="en-US" altLang="zh-CN" sz="2400" dirty="0">
                  <a:solidFill>
                    <a:srgbClr val="203864"/>
                  </a:solidFill>
                  <a:latin typeface="微软雅黑" panose="020B0503020204020204" pitchFamily="34" charset="-122"/>
                  <a:ea typeface="微软雅黑" panose="020B0503020204020204" pitchFamily="34" charset="-122"/>
                </a:endParaRPr>
              </a:p>
              <a:p>
                <a:pPr/>
                <a14:m>
                  <m:oMathPara xmlns:m="http://schemas.openxmlformats.org/officeDocument/2006/math">
                    <m:oMathParaPr>
                      <m:jc m:val="centerGroup"/>
                    </m:oMathParaPr>
                    <m:oMath xmlns:m="http://schemas.openxmlformats.org/officeDocument/2006/math">
                      <m:r>
                        <m:rPr>
                          <m:sty m:val="p"/>
                        </m:rPr>
                        <a:rPr lang="en-US" altLang="zh-CN" sz="2400" dirty="0" smtClean="0">
                          <a:solidFill>
                            <a:srgbClr val="203864"/>
                          </a:solidFill>
                          <a:latin typeface="Cambria Math"/>
                          <a:ea typeface="微软雅黑" panose="020B0503020204020204" pitchFamily="34" charset="-122"/>
                        </a:rPr>
                        <m:t>cos</m:t>
                      </m:r>
                      <m:d>
                        <m:dPr>
                          <m:ctrlPr>
                            <a:rPr lang="en-US" altLang="zh-CN" sz="2400" b="0" i="1" dirty="0" smtClean="0">
                              <a:solidFill>
                                <a:srgbClr val="203864"/>
                              </a:solidFill>
                              <a:latin typeface="Cambria Math"/>
                              <a:ea typeface="微软雅黑" panose="020B0503020204020204" pitchFamily="34" charset="-122"/>
                            </a:rPr>
                          </m:ctrlPr>
                        </m:dPr>
                        <m:e>
                          <m:r>
                            <m:rPr>
                              <m:sty m:val="p"/>
                            </m:rPr>
                            <a:rPr lang="en-US" altLang="zh-CN" sz="2400" b="0" i="0" dirty="0" smtClean="0">
                              <a:solidFill>
                                <a:srgbClr val="203864"/>
                              </a:solidFill>
                              <a:latin typeface="Cambria Math"/>
                              <a:ea typeface="微软雅黑" panose="020B0503020204020204" pitchFamily="34" charset="-122"/>
                            </a:rPr>
                            <m:t>x</m:t>
                          </m:r>
                          <m:r>
                            <a:rPr lang="en-US" altLang="zh-CN" sz="2400" b="0" i="0" dirty="0" smtClean="0">
                              <a:solidFill>
                                <a:srgbClr val="203864"/>
                              </a:solidFill>
                              <a:latin typeface="Cambria Math"/>
                              <a:ea typeface="微软雅黑" panose="020B0503020204020204" pitchFamily="34" charset="-122"/>
                            </a:rPr>
                            <m:t>,</m:t>
                          </m:r>
                          <m:r>
                            <m:rPr>
                              <m:sty m:val="p"/>
                            </m:rPr>
                            <a:rPr lang="en-US" altLang="zh-CN" sz="2400" b="0" i="0" dirty="0" smtClean="0">
                              <a:solidFill>
                                <a:srgbClr val="203864"/>
                              </a:solidFill>
                              <a:latin typeface="Cambria Math"/>
                              <a:ea typeface="微软雅黑" panose="020B0503020204020204" pitchFamily="34" charset="-122"/>
                            </a:rPr>
                            <m:t>y</m:t>
                          </m:r>
                        </m:e>
                      </m:d>
                      <m:r>
                        <a:rPr lang="en-US" altLang="zh-CN" sz="2400" b="0" i="0" dirty="0" smtClean="0">
                          <a:solidFill>
                            <a:srgbClr val="203864"/>
                          </a:solidFill>
                          <a:latin typeface="Cambria Math"/>
                          <a:ea typeface="微软雅黑" panose="020B0503020204020204" pitchFamily="34" charset="-122"/>
                        </a:rPr>
                        <m:t>=</m:t>
                      </m:r>
                      <m:f>
                        <m:fPr>
                          <m:ctrlPr>
                            <a:rPr lang="en-US" altLang="zh-CN" sz="2400" b="0" i="1" dirty="0" smtClean="0">
                              <a:solidFill>
                                <a:srgbClr val="203864"/>
                              </a:solidFill>
                              <a:latin typeface="Cambria Math"/>
                              <a:ea typeface="微软雅黑" panose="020B0503020204020204" pitchFamily="34" charset="-122"/>
                            </a:rPr>
                          </m:ctrlPr>
                        </m:fPr>
                        <m:num>
                          <m:nary>
                            <m:naryPr>
                              <m:chr m:val="∑"/>
                              <m:subHide m:val="on"/>
                              <m:supHide m:val="on"/>
                              <m:ctrlPr>
                                <a:rPr lang="en-US" altLang="zh-CN" sz="2400" b="0" i="1" dirty="0" smtClean="0">
                                  <a:solidFill>
                                    <a:srgbClr val="203864"/>
                                  </a:solidFill>
                                  <a:latin typeface="Cambria Math"/>
                                  <a:ea typeface="微软雅黑" panose="020B0503020204020204" pitchFamily="34" charset="-122"/>
                                </a:rPr>
                              </m:ctrlPr>
                            </m:naryPr>
                            <m:sub/>
                            <m:sup/>
                            <m:e>
                              <m:d>
                                <m:dPr>
                                  <m:ctrlPr>
                                    <a:rPr lang="en-US" altLang="zh-CN" sz="2400" b="0" i="1" dirty="0" smtClean="0">
                                      <a:solidFill>
                                        <a:srgbClr val="203864"/>
                                      </a:solidFill>
                                      <a:latin typeface="Cambria Math"/>
                                      <a:ea typeface="微软雅黑" panose="020B0503020204020204" pitchFamily="34" charset="-122"/>
                                    </a:rPr>
                                  </m:ctrlPr>
                                </m:dPr>
                                <m:e>
                                  <m:r>
                                    <a:rPr lang="en-US" altLang="zh-CN" sz="2400" b="0" i="1" dirty="0" smtClean="0">
                                      <a:solidFill>
                                        <a:srgbClr val="203864"/>
                                      </a:solidFill>
                                      <a:latin typeface="Cambria Math"/>
                                      <a:ea typeface="微软雅黑" panose="020B0503020204020204" pitchFamily="34" charset="-122"/>
                                    </a:rPr>
                                    <m:t>𝑥</m:t>
                                  </m:r>
                                  <m:r>
                                    <a:rPr lang="en-US" altLang="zh-CN" sz="2400" b="0" i="1" dirty="0" smtClean="0">
                                      <a:solidFill>
                                        <a:srgbClr val="203864"/>
                                      </a:solidFill>
                                      <a:latin typeface="Cambria Math"/>
                                      <a:ea typeface="Cambria Math"/>
                                    </a:rPr>
                                    <m:t>×</m:t>
                                  </m:r>
                                  <m:r>
                                    <a:rPr lang="en-US" altLang="zh-CN" sz="2400" b="0" i="1" dirty="0" smtClean="0">
                                      <a:solidFill>
                                        <a:srgbClr val="203864"/>
                                      </a:solidFill>
                                      <a:latin typeface="Cambria Math"/>
                                      <a:ea typeface="Cambria Math"/>
                                    </a:rPr>
                                    <m:t>𝑦</m:t>
                                  </m:r>
                                </m:e>
                              </m:d>
                            </m:e>
                          </m:nary>
                        </m:num>
                        <m:den>
                          <m:rad>
                            <m:radPr>
                              <m:degHide m:val="on"/>
                              <m:ctrlPr>
                                <a:rPr lang="en-US" altLang="zh-CN" sz="2400" b="0" i="1" dirty="0" smtClean="0">
                                  <a:solidFill>
                                    <a:srgbClr val="203864"/>
                                  </a:solidFill>
                                  <a:latin typeface="Cambria Math"/>
                                  <a:ea typeface="微软雅黑" panose="020B0503020204020204" pitchFamily="34" charset="-122"/>
                                </a:rPr>
                              </m:ctrlPr>
                            </m:radPr>
                            <m:deg/>
                            <m:e>
                              <m:nary>
                                <m:naryPr>
                                  <m:chr m:val="∑"/>
                                  <m:subHide m:val="on"/>
                                  <m:supHide m:val="on"/>
                                  <m:ctrlPr>
                                    <a:rPr lang="en-US" altLang="zh-CN" sz="2400" b="0" i="1" dirty="0" smtClean="0">
                                      <a:solidFill>
                                        <a:srgbClr val="203864"/>
                                      </a:solidFill>
                                      <a:latin typeface="Cambria Math"/>
                                      <a:ea typeface="微软雅黑" panose="020B0503020204020204" pitchFamily="34" charset="-122"/>
                                    </a:rPr>
                                  </m:ctrlPr>
                                </m:naryPr>
                                <m:sub/>
                                <m:sup/>
                                <m:e>
                                  <m:d>
                                    <m:dPr>
                                      <m:ctrlPr>
                                        <a:rPr lang="en-US" altLang="zh-CN" sz="2400" b="0" i="1" dirty="0" smtClean="0">
                                          <a:solidFill>
                                            <a:srgbClr val="203864"/>
                                          </a:solidFill>
                                          <a:latin typeface="Cambria Math"/>
                                          <a:ea typeface="微软雅黑" panose="020B0503020204020204" pitchFamily="34" charset="-122"/>
                                        </a:rPr>
                                      </m:ctrlPr>
                                    </m:dPr>
                                    <m:e>
                                      <m:sSup>
                                        <m:sSupPr>
                                          <m:ctrlPr>
                                            <a:rPr lang="en-US" altLang="zh-CN" sz="2400" i="1" dirty="0">
                                              <a:solidFill>
                                                <a:srgbClr val="203864"/>
                                              </a:solidFill>
                                              <a:latin typeface="Cambria Math"/>
                                              <a:ea typeface="微软雅黑" panose="020B0503020204020204" pitchFamily="34" charset="-122"/>
                                            </a:rPr>
                                          </m:ctrlPr>
                                        </m:sSupPr>
                                        <m:e>
                                          <m:sSub>
                                            <m:sSubPr>
                                              <m:ctrlPr>
                                                <a:rPr lang="en-US" altLang="zh-CN" sz="2400" i="1" dirty="0">
                                                  <a:solidFill>
                                                    <a:srgbClr val="203864"/>
                                                  </a:solidFill>
                                                  <a:latin typeface="Cambria Math"/>
                                                  <a:ea typeface="微软雅黑" panose="020B0503020204020204" pitchFamily="34" charset="-122"/>
                                                </a:rPr>
                                              </m:ctrlPr>
                                            </m:sSubPr>
                                            <m:e>
                                              <m:r>
                                                <a:rPr lang="en-US" altLang="zh-CN" sz="2400" i="1" dirty="0">
                                                  <a:solidFill>
                                                    <a:srgbClr val="203864"/>
                                                  </a:solidFill>
                                                  <a:latin typeface="Cambria Math"/>
                                                  <a:ea typeface="微软雅黑" panose="020B0503020204020204" pitchFamily="34" charset="-122"/>
                                                </a:rPr>
                                                <m:t>𝑥</m:t>
                                              </m:r>
                                            </m:e>
                                            <m:sub>
                                              <m:r>
                                                <a:rPr lang="en-US" altLang="zh-CN" sz="2400" i="1" dirty="0">
                                                  <a:solidFill>
                                                    <a:srgbClr val="203864"/>
                                                  </a:solidFill>
                                                  <a:latin typeface="Cambria Math"/>
                                                  <a:ea typeface="微软雅黑" panose="020B0503020204020204" pitchFamily="34" charset="-122"/>
                                                </a:rPr>
                                                <m:t>𝑖</m:t>
                                              </m:r>
                                            </m:sub>
                                          </m:sSub>
                                        </m:e>
                                        <m:sup>
                                          <m:r>
                                            <a:rPr lang="en-US" altLang="zh-CN" sz="2400" i="1" dirty="0">
                                              <a:solidFill>
                                                <a:srgbClr val="203864"/>
                                              </a:solidFill>
                                              <a:latin typeface="Cambria Math"/>
                                              <a:ea typeface="微软雅黑" panose="020B0503020204020204" pitchFamily="34" charset="-122"/>
                                            </a:rPr>
                                            <m:t>2</m:t>
                                          </m:r>
                                        </m:sup>
                                      </m:sSup>
                                    </m:e>
                                  </m:d>
                                  <m:r>
                                    <a:rPr lang="en-US" altLang="zh-CN" sz="2400" b="0" i="1" dirty="0" smtClean="0">
                                      <a:solidFill>
                                        <a:srgbClr val="203864"/>
                                      </a:solidFill>
                                      <a:latin typeface="Cambria Math"/>
                                      <a:ea typeface="Cambria Math"/>
                                    </a:rPr>
                                    <m:t>×</m:t>
                                  </m:r>
                                  <m:nary>
                                    <m:naryPr>
                                      <m:chr m:val="∑"/>
                                      <m:subHide m:val="on"/>
                                      <m:supHide m:val="on"/>
                                      <m:ctrlPr>
                                        <a:rPr lang="en-US" altLang="zh-CN" sz="2400" b="0" i="1" dirty="0" smtClean="0">
                                          <a:solidFill>
                                            <a:srgbClr val="203864"/>
                                          </a:solidFill>
                                          <a:latin typeface="Cambria Math"/>
                                          <a:ea typeface="Cambria Math"/>
                                        </a:rPr>
                                      </m:ctrlPr>
                                    </m:naryPr>
                                    <m:sub/>
                                    <m:sup/>
                                    <m:e>
                                      <m:d>
                                        <m:dPr>
                                          <m:ctrlPr>
                                            <a:rPr lang="en-US" altLang="zh-CN" sz="2400" b="0" i="1" dirty="0" smtClean="0">
                                              <a:solidFill>
                                                <a:srgbClr val="203864"/>
                                              </a:solidFill>
                                              <a:latin typeface="Cambria Math"/>
                                              <a:ea typeface="Cambria Math"/>
                                            </a:rPr>
                                          </m:ctrlPr>
                                        </m:dPr>
                                        <m:e>
                                          <m:sSup>
                                            <m:sSupPr>
                                              <m:ctrlPr>
                                                <a:rPr lang="en-US" altLang="zh-CN" sz="2400" b="0" i="1" dirty="0" smtClean="0">
                                                  <a:solidFill>
                                                    <a:srgbClr val="203864"/>
                                                  </a:solidFill>
                                                  <a:latin typeface="Cambria Math"/>
                                                  <a:ea typeface="Cambria Math"/>
                                                </a:rPr>
                                              </m:ctrlPr>
                                            </m:sSupPr>
                                            <m:e>
                                              <m:sSub>
                                                <m:sSubPr>
                                                  <m:ctrlPr>
                                                    <a:rPr lang="en-US" altLang="zh-CN" sz="2400" b="0" i="1" dirty="0" smtClean="0">
                                                      <a:solidFill>
                                                        <a:srgbClr val="203864"/>
                                                      </a:solidFill>
                                                      <a:latin typeface="Cambria Math"/>
                                                      <a:ea typeface="Cambria Math"/>
                                                    </a:rPr>
                                                  </m:ctrlPr>
                                                </m:sSubPr>
                                                <m:e>
                                                  <m:r>
                                                    <a:rPr lang="en-US" altLang="zh-CN" sz="2400" b="0" i="1" dirty="0" smtClean="0">
                                                      <a:solidFill>
                                                        <a:srgbClr val="203864"/>
                                                      </a:solidFill>
                                                      <a:latin typeface="Cambria Math"/>
                                                      <a:ea typeface="Cambria Math"/>
                                                    </a:rPr>
                                                    <m:t>𝑦</m:t>
                                                  </m:r>
                                                </m:e>
                                                <m:sub>
                                                  <m:r>
                                                    <a:rPr lang="en-US" altLang="zh-CN" sz="2400" b="0" i="1" dirty="0" smtClean="0">
                                                      <a:solidFill>
                                                        <a:srgbClr val="203864"/>
                                                      </a:solidFill>
                                                      <a:latin typeface="Cambria Math"/>
                                                      <a:ea typeface="Cambria Math"/>
                                                    </a:rPr>
                                                    <m:t>𝑖</m:t>
                                                  </m:r>
                                                </m:sub>
                                              </m:sSub>
                                            </m:e>
                                            <m:sup>
                                              <m:r>
                                                <a:rPr lang="en-US" altLang="zh-CN" sz="2400" b="0" i="1" dirty="0" smtClean="0">
                                                  <a:solidFill>
                                                    <a:srgbClr val="203864"/>
                                                  </a:solidFill>
                                                  <a:latin typeface="Cambria Math"/>
                                                  <a:ea typeface="Cambria Math"/>
                                                </a:rPr>
                                                <m:t>2</m:t>
                                              </m:r>
                                            </m:sup>
                                          </m:sSup>
                                        </m:e>
                                      </m:d>
                                    </m:e>
                                  </m:nary>
                                </m:e>
                              </m:nary>
                            </m:e>
                          </m:rad>
                        </m:den>
                      </m:f>
                    </m:oMath>
                  </m:oMathPara>
                </a14:m>
                <a:endParaRPr lang="en-US" altLang="zh-CN" sz="2400" dirty="0">
                  <a:solidFill>
                    <a:srgbClr val="203864"/>
                  </a:solidFill>
                  <a:latin typeface="微软雅黑" panose="020B0503020204020204" pitchFamily="34" charset="-122"/>
                  <a:ea typeface="微软雅黑" panose="020B0503020204020204" pitchFamily="34" charset="-122"/>
                </a:endParaRPr>
              </a:p>
            </p:txBody>
          </p:sp>
        </mc:Choice>
        <mc:Fallback xmlns="">
          <p:sp>
            <p:nvSpPr>
              <p:cNvPr id="11" name="TextBox 10"/>
              <p:cNvSpPr txBox="1">
                <a:spLocks noRot="1" noChangeAspect="1" noMove="1" noResize="1" noEditPoints="1" noAdjustHandles="1" noChangeArrowheads="1" noChangeShapeType="1" noTextEdit="1"/>
              </p:cNvSpPr>
              <p:nvPr/>
            </p:nvSpPr>
            <p:spPr>
              <a:xfrm>
                <a:off x="395536" y="972322"/>
                <a:ext cx="8227457" cy="3806099"/>
              </a:xfrm>
              <a:prstGeom prst="rect">
                <a:avLst/>
              </a:prstGeom>
              <a:blipFill>
                <a:blip r:embed="rId4"/>
                <a:stretch>
                  <a:fillRect l="-741" t="-1282" r="-1778"/>
                </a:stretch>
              </a:blipFill>
            </p:spPr>
            <p:txBody>
              <a:bodyPr/>
              <a:lstStyle/>
              <a:p>
                <a:r>
                  <a:rPr lang="en-US">
                    <a:noFill/>
                  </a:rPr>
                  <a:t> </a:t>
                </a:r>
              </a:p>
            </p:txBody>
          </p:sp>
        </mc:Fallback>
      </mc:AlternateContent>
    </p:spTree>
    <p:extLst>
      <p:ext uri="{BB962C8B-B14F-4D97-AF65-F5344CB8AC3E}">
        <p14:creationId xmlns:p14="http://schemas.microsoft.com/office/powerpoint/2010/main" val="1819058247"/>
      </p:ext>
    </p:extLst>
  </p:cSld>
  <p:clrMapOvr>
    <a:masterClrMapping/>
  </p:clrMapOvr>
  <p:transition spd="slow" advTm="200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1">
                                            <p:txEl>
                                              <p:pRg st="5" end="5"/>
                                            </p:txEl>
                                          </p:spTgt>
                                        </p:tgtEl>
                                        <p:attrNameLst>
                                          <p:attrName>style.visibility</p:attrName>
                                        </p:attrNameLst>
                                      </p:cBhvr>
                                      <p:to>
                                        <p:strVal val="visible"/>
                                      </p:to>
                                    </p:set>
                                    <p:animEffect transition="in" filter="randombar(horizontal)">
                                      <p:cBhvr>
                                        <p:cTn id="7" dur="500"/>
                                        <p:tgtEl>
                                          <p:spTgt spid="11">
                                            <p:txEl>
                                              <p:pRg st="5" end="5"/>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randombar(horizontal)">
                                      <p:cBhvr>
                                        <p:cTn id="12" dur="500"/>
                                        <p:tgtEl>
                                          <p:spTgt spid="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11">
                                            <p:txEl>
                                              <p:pRg st="0" end="0"/>
                                            </p:txEl>
                                          </p:spTgt>
                                        </p:tgtEl>
                                        <p:attrNameLst>
                                          <p:attrName>style.visibility</p:attrName>
                                        </p:attrNameLst>
                                      </p:cBhvr>
                                      <p:to>
                                        <p:strVal val="visible"/>
                                      </p:to>
                                    </p:set>
                                    <p:animEffect transition="in" filter="fade">
                                      <p:cBhvr>
                                        <p:cTn id="17" dur="1000"/>
                                        <p:tgtEl>
                                          <p:spTgt spid="11">
                                            <p:txEl>
                                              <p:pRg st="0" end="0"/>
                                            </p:txEl>
                                          </p:spTgt>
                                        </p:tgtEl>
                                      </p:cBhvr>
                                    </p:animEffect>
                                    <p:anim calcmode="lin" valueType="num">
                                      <p:cBhvr>
                                        <p:cTn id="18" dur="1000" fill="hold"/>
                                        <p:tgtEl>
                                          <p:spTgt spid="11">
                                            <p:txEl>
                                              <p:pRg st="0" end="0"/>
                                            </p:txEl>
                                          </p:spTgt>
                                        </p:tgtEl>
                                        <p:attrNameLst>
                                          <p:attrName>ppt_x</p:attrName>
                                        </p:attrNameLst>
                                      </p:cBhvr>
                                      <p:tavLst>
                                        <p:tav tm="0">
                                          <p:val>
                                            <p:strVal val="#ppt_x"/>
                                          </p:val>
                                        </p:tav>
                                        <p:tav tm="100000">
                                          <p:val>
                                            <p:strVal val="#ppt_x"/>
                                          </p:val>
                                        </p:tav>
                                      </p:tavLst>
                                    </p:anim>
                                    <p:anim calcmode="lin" valueType="num">
                                      <p:cBhvr>
                                        <p:cTn id="19" dur="1000" fill="hold"/>
                                        <p:tgtEl>
                                          <p:spTgt spid="11">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11">
                                            <p:txEl>
                                              <p:pRg st="2" end="2"/>
                                            </p:txEl>
                                          </p:spTgt>
                                        </p:tgtEl>
                                        <p:attrNameLst>
                                          <p:attrName>style.visibility</p:attrName>
                                        </p:attrNameLst>
                                      </p:cBhvr>
                                      <p:to>
                                        <p:strVal val="visible"/>
                                      </p:to>
                                    </p:set>
                                    <p:animEffect transition="in" filter="fade">
                                      <p:cBhvr>
                                        <p:cTn id="24" dur="1000"/>
                                        <p:tgtEl>
                                          <p:spTgt spid="11">
                                            <p:txEl>
                                              <p:pRg st="2" end="2"/>
                                            </p:txEl>
                                          </p:spTgt>
                                        </p:tgtEl>
                                      </p:cBhvr>
                                    </p:animEffect>
                                    <p:anim calcmode="lin" valueType="num">
                                      <p:cBhvr>
                                        <p:cTn id="25" dur="1000" fill="hold"/>
                                        <p:tgtEl>
                                          <p:spTgt spid="11">
                                            <p:txEl>
                                              <p:pRg st="2" end="2"/>
                                            </p:txEl>
                                          </p:spTgt>
                                        </p:tgtEl>
                                        <p:attrNameLst>
                                          <p:attrName>ppt_x</p:attrName>
                                        </p:attrNameLst>
                                      </p:cBhvr>
                                      <p:tavLst>
                                        <p:tav tm="0">
                                          <p:val>
                                            <p:strVal val="#ppt_x"/>
                                          </p:val>
                                        </p:tav>
                                        <p:tav tm="100000">
                                          <p:val>
                                            <p:strVal val="#ppt_x"/>
                                          </p:val>
                                        </p:tav>
                                      </p:tavLst>
                                    </p:anim>
                                    <p:anim calcmode="lin" valueType="num">
                                      <p:cBhvr>
                                        <p:cTn id="26" dur="1000" fill="hold"/>
                                        <p:tgtEl>
                                          <p:spTgt spid="11">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53" presetClass="entr" presetSubtype="16"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p:cTn id="31" dur="500" fill="hold"/>
                                        <p:tgtEl>
                                          <p:spTgt spid="9"/>
                                        </p:tgtEl>
                                        <p:attrNameLst>
                                          <p:attrName>ppt_w</p:attrName>
                                        </p:attrNameLst>
                                      </p:cBhvr>
                                      <p:tavLst>
                                        <p:tav tm="0">
                                          <p:val>
                                            <p:fltVal val="0"/>
                                          </p:val>
                                        </p:tav>
                                        <p:tav tm="100000">
                                          <p:val>
                                            <p:strVal val="#ppt_w"/>
                                          </p:val>
                                        </p:tav>
                                      </p:tavLst>
                                    </p:anim>
                                    <p:anim calcmode="lin" valueType="num">
                                      <p:cBhvr>
                                        <p:cTn id="32" dur="500" fill="hold"/>
                                        <p:tgtEl>
                                          <p:spTgt spid="9"/>
                                        </p:tgtEl>
                                        <p:attrNameLst>
                                          <p:attrName>ppt_h</p:attrName>
                                        </p:attrNameLst>
                                      </p:cBhvr>
                                      <p:tavLst>
                                        <p:tav tm="0">
                                          <p:val>
                                            <p:fltVal val="0"/>
                                          </p:val>
                                        </p:tav>
                                        <p:tav tm="100000">
                                          <p:val>
                                            <p:strVal val="#ppt_h"/>
                                          </p:val>
                                        </p:tav>
                                      </p:tavLst>
                                    </p:anim>
                                    <p:animEffect transition="in" filter="fade">
                                      <p:cBhvr>
                                        <p:cTn id="3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2"/>
          <p:cNvSpPr txBox="1">
            <a:spLocks/>
          </p:cNvSpPr>
          <p:nvPr/>
        </p:nvSpPr>
        <p:spPr>
          <a:xfrm>
            <a:off x="1043608" y="121196"/>
            <a:ext cx="5400600" cy="648071"/>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3600" dirty="0">
                <a:solidFill>
                  <a:srgbClr val="203864"/>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MS-Alignment</a:t>
            </a:r>
            <a:endParaRPr lang="zh-CN" altLang="en-US" sz="3600" dirty="0"/>
          </a:p>
        </p:txBody>
      </p:sp>
      <p:graphicFrame>
        <p:nvGraphicFramePr>
          <p:cNvPr id="3" name="表格 3"/>
          <p:cNvGraphicFramePr>
            <a:graphicFrameLocks noGrp="1"/>
          </p:cNvGraphicFramePr>
          <p:nvPr>
            <p:extLst>
              <p:ext uri="{D42A27DB-BD31-4B8C-83A1-F6EECF244321}">
                <p14:modId xmlns:p14="http://schemas.microsoft.com/office/powerpoint/2010/main" val="2335226487"/>
              </p:ext>
            </p:extLst>
          </p:nvPr>
        </p:nvGraphicFramePr>
        <p:xfrm>
          <a:off x="6298954" y="1146727"/>
          <a:ext cx="1800200" cy="1828800"/>
        </p:xfrm>
        <a:graphic>
          <a:graphicData uri="http://schemas.openxmlformats.org/drawingml/2006/table">
            <a:tbl>
              <a:tblPr firstRow="1" bandRow="1">
                <a:tableStyleId>{3B4B98B0-60AC-42C2-AFA5-B58CD77FA1E5}</a:tableStyleId>
              </a:tblPr>
              <a:tblGrid>
                <a:gridCol w="648072">
                  <a:extLst>
                    <a:ext uri="{9D8B030D-6E8A-4147-A177-3AD203B41FA5}">
                      <a16:colId xmlns:a16="http://schemas.microsoft.com/office/drawing/2014/main" xmlns="" val="20000"/>
                    </a:ext>
                  </a:extLst>
                </a:gridCol>
                <a:gridCol w="1152128">
                  <a:extLst>
                    <a:ext uri="{9D8B030D-6E8A-4147-A177-3AD203B41FA5}">
                      <a16:colId xmlns:a16="http://schemas.microsoft.com/office/drawing/2014/main" xmlns="" val="20001"/>
                    </a:ext>
                  </a:extLst>
                </a:gridCol>
              </a:tblGrid>
              <a:tr h="356329">
                <a:tc>
                  <a:txBody>
                    <a:bodyPr/>
                    <a:lstStyle/>
                    <a:p>
                      <a:r>
                        <a:rPr lang="en-US" altLang="zh-CN" dirty="0" smtClean="0"/>
                        <a:t>m/z</a:t>
                      </a:r>
                      <a:endParaRPr lang="zh-CN" altLang="en-US" dirty="0">
                        <a:latin typeface="微软雅黑" panose="020B0503020204020204" pitchFamily="34" charset="-122"/>
                        <a:ea typeface="微软雅黑" panose="020B0503020204020204" pitchFamily="34" charset="-122"/>
                      </a:endParaRPr>
                    </a:p>
                  </a:txBody>
                  <a:tcPr/>
                </a:tc>
                <a:tc>
                  <a:txBody>
                    <a:bodyPr/>
                    <a:lstStyle/>
                    <a:p>
                      <a:r>
                        <a:rPr lang="en-US" altLang="zh-CN" dirty="0" smtClean="0"/>
                        <a:t>intensity</a:t>
                      </a:r>
                      <a:endParaRPr lang="zh-CN" altLang="en-US" dirty="0">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xmlns="" val="10000"/>
                  </a:ext>
                </a:extLst>
              </a:tr>
              <a:tr h="361277">
                <a:tc>
                  <a:txBody>
                    <a:bodyPr/>
                    <a:lstStyle/>
                    <a:p>
                      <a:r>
                        <a:rPr lang="en-US" altLang="zh-CN" dirty="0" smtClean="0"/>
                        <a:t>100</a:t>
                      </a:r>
                      <a:endParaRPr lang="zh-CN" altLang="en-US" dirty="0">
                        <a:latin typeface="微软雅黑" panose="020B0503020204020204" pitchFamily="34" charset="-122"/>
                        <a:ea typeface="微软雅黑" panose="020B0503020204020204" pitchFamily="34" charset="-122"/>
                      </a:endParaRPr>
                    </a:p>
                  </a:txBody>
                  <a:tcPr/>
                </a:tc>
                <a:tc>
                  <a:txBody>
                    <a:bodyPr/>
                    <a:lstStyle/>
                    <a:p>
                      <a:r>
                        <a:rPr lang="en-US" altLang="zh-CN" dirty="0" smtClean="0"/>
                        <a:t>100</a:t>
                      </a:r>
                      <a:endParaRPr lang="zh-CN" altLang="en-US" dirty="0">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xmlns="" val="10001"/>
                  </a:ext>
                </a:extLst>
              </a:tr>
              <a:tr h="361277">
                <a:tc>
                  <a:txBody>
                    <a:bodyPr/>
                    <a:lstStyle/>
                    <a:p>
                      <a:r>
                        <a:rPr lang="en-US" altLang="zh-CN" dirty="0" smtClean="0"/>
                        <a:t>200</a:t>
                      </a:r>
                      <a:endParaRPr lang="zh-CN" altLang="en-US" dirty="0">
                        <a:latin typeface="微软雅黑" panose="020B0503020204020204" pitchFamily="34" charset="-122"/>
                        <a:ea typeface="微软雅黑" panose="020B0503020204020204" pitchFamily="34" charset="-122"/>
                      </a:endParaRPr>
                    </a:p>
                  </a:txBody>
                  <a:tcPr/>
                </a:tc>
                <a:tc>
                  <a:txBody>
                    <a:bodyPr/>
                    <a:lstStyle/>
                    <a:p>
                      <a:r>
                        <a:rPr lang="en-US" altLang="zh-CN" dirty="0" smtClean="0"/>
                        <a:t>50</a:t>
                      </a:r>
                      <a:endParaRPr lang="zh-CN" altLang="en-US" dirty="0">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xmlns="" val="10002"/>
                  </a:ext>
                </a:extLst>
              </a:tr>
              <a:tr h="361277">
                <a:tc>
                  <a:txBody>
                    <a:bodyPr/>
                    <a:lstStyle/>
                    <a:p>
                      <a:r>
                        <a:rPr lang="en-US" altLang="zh-CN" dirty="0" smtClean="0"/>
                        <a:t>300</a:t>
                      </a:r>
                      <a:endParaRPr lang="zh-CN" altLang="en-US" dirty="0">
                        <a:latin typeface="微软雅黑" panose="020B0503020204020204" pitchFamily="34" charset="-122"/>
                        <a:ea typeface="微软雅黑" panose="020B0503020204020204" pitchFamily="34" charset="-122"/>
                      </a:endParaRPr>
                    </a:p>
                  </a:txBody>
                  <a:tcPr/>
                </a:tc>
                <a:tc>
                  <a:txBody>
                    <a:bodyPr/>
                    <a:lstStyle/>
                    <a:p>
                      <a:r>
                        <a:rPr lang="en-US" altLang="zh-CN" dirty="0" smtClean="0"/>
                        <a:t>80</a:t>
                      </a:r>
                      <a:endParaRPr lang="zh-CN" altLang="en-US" dirty="0">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xmlns="" val="10003"/>
                  </a:ext>
                </a:extLst>
              </a:tr>
              <a:tr h="361277">
                <a:tc>
                  <a:txBody>
                    <a:bodyPr/>
                    <a:lstStyle/>
                    <a:p>
                      <a:r>
                        <a:rPr lang="en-US" altLang="zh-CN" dirty="0" smtClean="0"/>
                        <a:t>350</a:t>
                      </a:r>
                      <a:endParaRPr lang="zh-CN" altLang="en-US" dirty="0">
                        <a:latin typeface="微软雅黑" panose="020B0503020204020204" pitchFamily="34" charset="-122"/>
                        <a:ea typeface="微软雅黑" panose="020B0503020204020204" pitchFamily="34" charset="-122"/>
                      </a:endParaRPr>
                    </a:p>
                  </a:txBody>
                  <a:tcPr/>
                </a:tc>
                <a:tc>
                  <a:txBody>
                    <a:bodyPr/>
                    <a:lstStyle/>
                    <a:p>
                      <a:r>
                        <a:rPr lang="en-US" altLang="zh-CN" dirty="0" smtClean="0"/>
                        <a:t>80</a:t>
                      </a:r>
                      <a:endParaRPr lang="zh-CN" altLang="en-US" dirty="0">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xmlns="" val="10004"/>
                  </a:ext>
                </a:extLst>
              </a:tr>
            </a:tbl>
          </a:graphicData>
        </a:graphic>
      </p:graphicFrame>
      <p:graphicFrame>
        <p:nvGraphicFramePr>
          <p:cNvPr id="4" name="表格 5"/>
          <p:cNvGraphicFramePr>
            <a:graphicFrameLocks noGrp="1"/>
          </p:cNvGraphicFramePr>
          <p:nvPr>
            <p:extLst>
              <p:ext uri="{D42A27DB-BD31-4B8C-83A1-F6EECF244321}">
                <p14:modId xmlns:p14="http://schemas.microsoft.com/office/powerpoint/2010/main" val="3592135420"/>
              </p:ext>
            </p:extLst>
          </p:nvPr>
        </p:nvGraphicFramePr>
        <p:xfrm>
          <a:off x="6298954" y="3436152"/>
          <a:ext cx="1800200" cy="1463040"/>
        </p:xfrm>
        <a:graphic>
          <a:graphicData uri="http://schemas.openxmlformats.org/drawingml/2006/table">
            <a:tbl>
              <a:tblPr firstRow="1" bandRow="1">
                <a:tableStyleId>{3B4B98B0-60AC-42C2-AFA5-B58CD77FA1E5}</a:tableStyleId>
              </a:tblPr>
              <a:tblGrid>
                <a:gridCol w="648072">
                  <a:extLst>
                    <a:ext uri="{9D8B030D-6E8A-4147-A177-3AD203B41FA5}">
                      <a16:colId xmlns:a16="http://schemas.microsoft.com/office/drawing/2014/main" xmlns="" val="20000"/>
                    </a:ext>
                  </a:extLst>
                </a:gridCol>
                <a:gridCol w="1152128">
                  <a:extLst>
                    <a:ext uri="{9D8B030D-6E8A-4147-A177-3AD203B41FA5}">
                      <a16:colId xmlns:a16="http://schemas.microsoft.com/office/drawing/2014/main" xmlns="" val="20001"/>
                    </a:ext>
                  </a:extLst>
                </a:gridCol>
              </a:tblGrid>
              <a:tr h="356329">
                <a:tc>
                  <a:txBody>
                    <a:bodyPr/>
                    <a:lstStyle/>
                    <a:p>
                      <a:r>
                        <a:rPr lang="en-US" altLang="zh-CN" dirty="0" smtClean="0"/>
                        <a:t>m/z</a:t>
                      </a:r>
                      <a:endParaRPr lang="zh-CN" altLang="en-US" dirty="0">
                        <a:latin typeface="微软雅黑" panose="020B0503020204020204" pitchFamily="34" charset="-122"/>
                        <a:ea typeface="微软雅黑" panose="020B0503020204020204" pitchFamily="34" charset="-122"/>
                      </a:endParaRPr>
                    </a:p>
                  </a:txBody>
                  <a:tcPr/>
                </a:tc>
                <a:tc>
                  <a:txBody>
                    <a:bodyPr/>
                    <a:lstStyle/>
                    <a:p>
                      <a:r>
                        <a:rPr lang="en-US" altLang="zh-CN" dirty="0" smtClean="0"/>
                        <a:t>intensity</a:t>
                      </a:r>
                      <a:endParaRPr lang="zh-CN" altLang="en-US" dirty="0">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xmlns="" val="10000"/>
                  </a:ext>
                </a:extLst>
              </a:tr>
              <a:tr h="361277">
                <a:tc>
                  <a:txBody>
                    <a:bodyPr/>
                    <a:lstStyle/>
                    <a:p>
                      <a:r>
                        <a:rPr lang="en-US" altLang="zh-CN" dirty="0" smtClean="0"/>
                        <a:t>100</a:t>
                      </a:r>
                      <a:endParaRPr lang="zh-CN" altLang="en-US" dirty="0">
                        <a:latin typeface="微软雅黑" panose="020B0503020204020204" pitchFamily="34" charset="-122"/>
                        <a:ea typeface="微软雅黑" panose="020B0503020204020204" pitchFamily="34" charset="-122"/>
                      </a:endParaRPr>
                    </a:p>
                  </a:txBody>
                  <a:tcPr/>
                </a:tc>
                <a:tc>
                  <a:txBody>
                    <a:bodyPr/>
                    <a:lstStyle/>
                    <a:p>
                      <a:r>
                        <a:rPr lang="en-US" altLang="zh-CN" dirty="0" smtClean="0"/>
                        <a:t>100</a:t>
                      </a:r>
                      <a:endParaRPr lang="zh-CN" altLang="en-US" dirty="0">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xmlns="" val="10001"/>
                  </a:ext>
                </a:extLst>
              </a:tr>
              <a:tr h="361277">
                <a:tc>
                  <a:txBody>
                    <a:bodyPr/>
                    <a:lstStyle/>
                    <a:p>
                      <a:r>
                        <a:rPr lang="en-US" altLang="zh-CN" dirty="0" smtClean="0"/>
                        <a:t>300</a:t>
                      </a:r>
                      <a:endParaRPr lang="zh-CN" altLang="en-US" dirty="0">
                        <a:latin typeface="微软雅黑" panose="020B0503020204020204" pitchFamily="34" charset="-122"/>
                        <a:ea typeface="微软雅黑" panose="020B0503020204020204" pitchFamily="34" charset="-122"/>
                      </a:endParaRPr>
                    </a:p>
                  </a:txBody>
                  <a:tcPr/>
                </a:tc>
                <a:tc>
                  <a:txBody>
                    <a:bodyPr/>
                    <a:lstStyle/>
                    <a:p>
                      <a:r>
                        <a:rPr lang="en-US" altLang="zh-CN" dirty="0" smtClean="0"/>
                        <a:t>60</a:t>
                      </a:r>
                      <a:endParaRPr lang="zh-CN" altLang="en-US" dirty="0">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xmlns="" val="10002"/>
                  </a:ext>
                </a:extLst>
              </a:tr>
              <a:tr h="361277">
                <a:tc>
                  <a:txBody>
                    <a:bodyPr/>
                    <a:lstStyle/>
                    <a:p>
                      <a:r>
                        <a:rPr lang="en-US" altLang="zh-CN" dirty="0" smtClean="0"/>
                        <a:t>310</a:t>
                      </a:r>
                      <a:endParaRPr lang="zh-CN" altLang="en-US" dirty="0">
                        <a:latin typeface="微软雅黑" panose="020B0503020204020204" pitchFamily="34" charset="-122"/>
                        <a:ea typeface="微软雅黑" panose="020B0503020204020204" pitchFamily="34" charset="-122"/>
                      </a:endParaRPr>
                    </a:p>
                  </a:txBody>
                  <a:tcPr/>
                </a:tc>
                <a:tc>
                  <a:txBody>
                    <a:bodyPr/>
                    <a:lstStyle/>
                    <a:p>
                      <a:r>
                        <a:rPr lang="en-US" altLang="zh-CN" dirty="0" smtClean="0"/>
                        <a:t>10</a:t>
                      </a:r>
                      <a:endParaRPr lang="zh-CN" altLang="en-US" dirty="0">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xmlns="" val="10003"/>
                  </a:ext>
                </a:extLst>
              </a:tr>
            </a:tbl>
          </a:graphicData>
        </a:graphic>
      </p:graphicFrame>
      <p:sp>
        <p:nvSpPr>
          <p:cNvPr id="5" name="TextBox 4"/>
          <p:cNvSpPr txBox="1"/>
          <p:nvPr/>
        </p:nvSpPr>
        <p:spPr>
          <a:xfrm>
            <a:off x="6298954" y="3091961"/>
            <a:ext cx="1082925" cy="369332"/>
          </a:xfrm>
          <a:prstGeom prst="rect">
            <a:avLst/>
          </a:prstGeom>
          <a:noFill/>
        </p:spPr>
        <p:txBody>
          <a:bodyPr wrap="none" rtlCol="0">
            <a:spAutoFit/>
          </a:bodyPr>
          <a:lstStyle/>
          <a:p>
            <a:r>
              <a:rPr lang="en-US" altLang="zh-CN" dirty="0" smtClean="0"/>
              <a:t>reference</a:t>
            </a:r>
            <a:endParaRPr lang="zh-CN" altLang="en-US" dirty="0"/>
          </a:p>
        </p:txBody>
      </p:sp>
      <p:sp>
        <p:nvSpPr>
          <p:cNvPr id="6" name="TextBox 5"/>
          <p:cNvSpPr txBox="1"/>
          <p:nvPr/>
        </p:nvSpPr>
        <p:spPr>
          <a:xfrm>
            <a:off x="485562" y="1015222"/>
            <a:ext cx="4725861" cy="379777"/>
          </a:xfrm>
          <a:prstGeom prst="rect">
            <a:avLst/>
          </a:prstGeom>
          <a:noFill/>
        </p:spPr>
        <p:txBody>
          <a:bodyPr wrap="square" lIns="71305" tIns="35652" rIns="71305" bIns="35652" rtlCol="0">
            <a:spAutoFit/>
          </a:bodyPr>
          <a:lstStyle/>
          <a:p>
            <a:r>
              <a:rPr lang="en-US" altLang="zh-CN" sz="2000" dirty="0" smtClean="0">
                <a:solidFill>
                  <a:srgbClr val="203864"/>
                </a:solidFill>
                <a:latin typeface="Tahoma" panose="020B0604030504040204" pitchFamily="34" charset="0"/>
                <a:ea typeface="Tahoma" panose="020B0604030504040204" pitchFamily="34" charset="0"/>
                <a:cs typeface="Tahoma" panose="020B0604030504040204" pitchFamily="34" charset="0"/>
              </a:rPr>
              <a:t>Forward: using query as base matrix</a:t>
            </a:r>
          </a:p>
        </p:txBody>
      </p:sp>
      <p:graphicFrame>
        <p:nvGraphicFramePr>
          <p:cNvPr id="7" name="表格 9"/>
          <p:cNvGraphicFramePr>
            <a:graphicFrameLocks noGrp="1"/>
          </p:cNvGraphicFramePr>
          <p:nvPr>
            <p:extLst>
              <p:ext uri="{D42A27DB-BD31-4B8C-83A1-F6EECF244321}">
                <p14:modId xmlns:p14="http://schemas.microsoft.com/office/powerpoint/2010/main" val="3718051536"/>
              </p:ext>
            </p:extLst>
          </p:nvPr>
        </p:nvGraphicFramePr>
        <p:xfrm>
          <a:off x="1187624" y="1421307"/>
          <a:ext cx="3735143" cy="1097280"/>
        </p:xfrm>
        <a:graphic>
          <a:graphicData uri="http://schemas.openxmlformats.org/drawingml/2006/table">
            <a:tbl>
              <a:tblPr firstRow="1" bandRow="1">
                <a:tableStyleId>{125E5076-3810-47DD-B79F-674D7AD40C01}</a:tableStyleId>
              </a:tblPr>
              <a:tblGrid>
                <a:gridCol w="1286871">
                  <a:extLst>
                    <a:ext uri="{9D8B030D-6E8A-4147-A177-3AD203B41FA5}">
                      <a16:colId xmlns:a16="http://schemas.microsoft.com/office/drawing/2014/main" xmlns="" val="20000"/>
                    </a:ext>
                  </a:extLst>
                </a:gridCol>
                <a:gridCol w="576064">
                  <a:extLst>
                    <a:ext uri="{9D8B030D-6E8A-4147-A177-3AD203B41FA5}">
                      <a16:colId xmlns:a16="http://schemas.microsoft.com/office/drawing/2014/main" xmlns="" val="20001"/>
                    </a:ext>
                  </a:extLst>
                </a:gridCol>
                <a:gridCol w="648072">
                  <a:extLst>
                    <a:ext uri="{9D8B030D-6E8A-4147-A177-3AD203B41FA5}">
                      <a16:colId xmlns:a16="http://schemas.microsoft.com/office/drawing/2014/main" xmlns="" val="20002"/>
                    </a:ext>
                  </a:extLst>
                </a:gridCol>
                <a:gridCol w="576064">
                  <a:extLst>
                    <a:ext uri="{9D8B030D-6E8A-4147-A177-3AD203B41FA5}">
                      <a16:colId xmlns:a16="http://schemas.microsoft.com/office/drawing/2014/main" xmlns="" val="20003"/>
                    </a:ext>
                  </a:extLst>
                </a:gridCol>
                <a:gridCol w="648072">
                  <a:extLst>
                    <a:ext uri="{9D8B030D-6E8A-4147-A177-3AD203B41FA5}">
                      <a16:colId xmlns:a16="http://schemas.microsoft.com/office/drawing/2014/main" xmlns="" val="20004"/>
                    </a:ext>
                  </a:extLst>
                </a:gridCol>
              </a:tblGrid>
              <a:tr h="288032">
                <a:tc>
                  <a:txBody>
                    <a:bodyPr/>
                    <a:lstStyle/>
                    <a:p>
                      <a:r>
                        <a:rPr lang="en-US" altLang="zh-CN" dirty="0" smtClean="0"/>
                        <a:t>m/z</a:t>
                      </a:r>
                      <a:endParaRPr lang="zh-CN" altLang="en-US" dirty="0"/>
                    </a:p>
                  </a:txBody>
                  <a:tcPr/>
                </a:tc>
                <a:tc>
                  <a:txBody>
                    <a:bodyPr/>
                    <a:lstStyle/>
                    <a:p>
                      <a:r>
                        <a:rPr lang="en-US" altLang="zh-CN" dirty="0" smtClean="0"/>
                        <a:t>100</a:t>
                      </a:r>
                      <a:endParaRPr lang="zh-CN" altLang="en-US" dirty="0"/>
                    </a:p>
                  </a:txBody>
                  <a:tcPr/>
                </a:tc>
                <a:tc>
                  <a:txBody>
                    <a:bodyPr/>
                    <a:lstStyle/>
                    <a:p>
                      <a:r>
                        <a:rPr lang="en-US" altLang="zh-CN" dirty="0" smtClean="0"/>
                        <a:t>200</a:t>
                      </a:r>
                      <a:endParaRPr lang="zh-CN" altLang="en-US" dirty="0"/>
                    </a:p>
                  </a:txBody>
                  <a:tcPr/>
                </a:tc>
                <a:tc>
                  <a:txBody>
                    <a:bodyPr/>
                    <a:lstStyle/>
                    <a:p>
                      <a:r>
                        <a:rPr lang="en-US" altLang="zh-CN" dirty="0" smtClean="0"/>
                        <a:t>300</a:t>
                      </a:r>
                      <a:endParaRPr lang="zh-CN" altLang="en-US" dirty="0"/>
                    </a:p>
                  </a:txBody>
                  <a:tcPr/>
                </a:tc>
                <a:tc>
                  <a:txBody>
                    <a:bodyPr/>
                    <a:lstStyle/>
                    <a:p>
                      <a:r>
                        <a:rPr lang="en-US" altLang="zh-CN" dirty="0" smtClean="0"/>
                        <a:t>350</a:t>
                      </a:r>
                      <a:endParaRPr lang="zh-CN" altLang="en-US" dirty="0"/>
                    </a:p>
                  </a:txBody>
                  <a:tcPr/>
                </a:tc>
                <a:extLst>
                  <a:ext uri="{0D108BD9-81ED-4DB2-BD59-A6C34878D82A}">
                    <a16:rowId xmlns:a16="http://schemas.microsoft.com/office/drawing/2014/main" xmlns="" val="10000"/>
                  </a:ext>
                </a:extLst>
              </a:tr>
              <a:tr h="288032">
                <a:tc>
                  <a:txBody>
                    <a:bodyPr/>
                    <a:lstStyle/>
                    <a:p>
                      <a:r>
                        <a:rPr lang="en-US" altLang="zh-CN" dirty="0" smtClean="0"/>
                        <a:t>query</a:t>
                      </a:r>
                      <a:endParaRPr lang="zh-CN" altLang="en-US" dirty="0"/>
                    </a:p>
                  </a:txBody>
                  <a:tcPr/>
                </a:tc>
                <a:tc>
                  <a:txBody>
                    <a:bodyPr/>
                    <a:lstStyle/>
                    <a:p>
                      <a:r>
                        <a:rPr lang="en-US" altLang="zh-CN" dirty="0" smtClean="0"/>
                        <a:t>100</a:t>
                      </a:r>
                      <a:endParaRPr lang="zh-CN" altLang="en-US" dirty="0"/>
                    </a:p>
                  </a:txBody>
                  <a:tcPr/>
                </a:tc>
                <a:tc>
                  <a:txBody>
                    <a:bodyPr/>
                    <a:lstStyle/>
                    <a:p>
                      <a:r>
                        <a:rPr lang="en-US" altLang="zh-CN" dirty="0" smtClean="0"/>
                        <a:t>50</a:t>
                      </a:r>
                      <a:endParaRPr lang="zh-CN" altLang="en-US" dirty="0"/>
                    </a:p>
                  </a:txBody>
                  <a:tcPr/>
                </a:tc>
                <a:tc>
                  <a:txBody>
                    <a:bodyPr/>
                    <a:lstStyle/>
                    <a:p>
                      <a:r>
                        <a:rPr lang="en-US" altLang="zh-CN" dirty="0" smtClean="0"/>
                        <a:t>80</a:t>
                      </a:r>
                      <a:endParaRPr lang="zh-CN" altLang="en-US" dirty="0"/>
                    </a:p>
                  </a:txBody>
                  <a:tcPr/>
                </a:tc>
                <a:tc>
                  <a:txBody>
                    <a:bodyPr/>
                    <a:lstStyle/>
                    <a:p>
                      <a:r>
                        <a:rPr lang="en-US" altLang="zh-CN" dirty="0" smtClean="0"/>
                        <a:t>80</a:t>
                      </a:r>
                      <a:endParaRPr lang="zh-CN" altLang="en-US" dirty="0"/>
                    </a:p>
                  </a:txBody>
                  <a:tcPr/>
                </a:tc>
                <a:extLst>
                  <a:ext uri="{0D108BD9-81ED-4DB2-BD59-A6C34878D82A}">
                    <a16:rowId xmlns:a16="http://schemas.microsoft.com/office/drawing/2014/main" xmlns="" val="10001"/>
                  </a:ext>
                </a:extLst>
              </a:tr>
              <a:tr h="288032">
                <a:tc>
                  <a:txBody>
                    <a:bodyPr/>
                    <a:lstStyle/>
                    <a:p>
                      <a:r>
                        <a:rPr lang="en-US" altLang="zh-CN" dirty="0" smtClean="0"/>
                        <a:t>reference</a:t>
                      </a:r>
                      <a:endParaRPr lang="zh-CN" altLang="en-US" dirty="0"/>
                    </a:p>
                  </a:txBody>
                  <a:tcPr/>
                </a:tc>
                <a:tc>
                  <a:txBody>
                    <a:bodyPr/>
                    <a:lstStyle/>
                    <a:p>
                      <a:r>
                        <a:rPr lang="en-US" altLang="zh-CN" dirty="0" smtClean="0"/>
                        <a:t>100</a:t>
                      </a:r>
                      <a:endParaRPr lang="zh-CN" altLang="en-US" dirty="0"/>
                    </a:p>
                  </a:txBody>
                  <a:tcPr/>
                </a:tc>
                <a:tc>
                  <a:txBody>
                    <a:bodyPr/>
                    <a:lstStyle/>
                    <a:p>
                      <a:r>
                        <a:rPr lang="en-US" altLang="zh-CN" dirty="0" smtClean="0"/>
                        <a:t>0</a:t>
                      </a:r>
                      <a:endParaRPr lang="zh-CN" altLang="en-US" dirty="0"/>
                    </a:p>
                  </a:txBody>
                  <a:tcPr/>
                </a:tc>
                <a:tc>
                  <a:txBody>
                    <a:bodyPr/>
                    <a:lstStyle/>
                    <a:p>
                      <a:r>
                        <a:rPr lang="en-US" altLang="zh-CN" dirty="0" smtClean="0"/>
                        <a:t>60</a:t>
                      </a:r>
                      <a:endParaRPr lang="zh-CN" altLang="en-US" dirty="0"/>
                    </a:p>
                  </a:txBody>
                  <a:tcPr/>
                </a:tc>
                <a:tc>
                  <a:txBody>
                    <a:bodyPr/>
                    <a:lstStyle/>
                    <a:p>
                      <a:r>
                        <a:rPr lang="en-US" altLang="zh-CN" dirty="0" smtClean="0"/>
                        <a:t>0</a:t>
                      </a:r>
                      <a:endParaRPr lang="zh-CN" altLang="en-US" dirty="0"/>
                    </a:p>
                  </a:txBody>
                  <a:tcPr/>
                </a:tc>
                <a:extLst>
                  <a:ext uri="{0D108BD9-81ED-4DB2-BD59-A6C34878D82A}">
                    <a16:rowId xmlns:a16="http://schemas.microsoft.com/office/drawing/2014/main" xmlns="" val="10002"/>
                  </a:ext>
                </a:extLst>
              </a:tr>
            </a:tbl>
          </a:graphicData>
        </a:graphic>
      </p:graphicFrame>
      <mc:AlternateContent xmlns:mc="http://schemas.openxmlformats.org/markup-compatibility/2006" xmlns:a14="http://schemas.microsoft.com/office/drawing/2010/main">
        <mc:Choice Requires="a14">
          <p:sp>
            <p:nvSpPr>
              <p:cNvPr id="8" name="TextBox 7"/>
              <p:cNvSpPr txBox="1"/>
              <p:nvPr/>
            </p:nvSpPr>
            <p:spPr>
              <a:xfrm>
                <a:off x="-9285" y="2558503"/>
                <a:ext cx="5648872" cy="318222"/>
              </a:xfrm>
              <a:prstGeom prst="rect">
                <a:avLst/>
              </a:prstGeom>
              <a:noFill/>
            </p:spPr>
            <p:txBody>
              <a:bodyPr wrap="square" lIns="71305" tIns="35652" rIns="71305" bIns="35652" rtlCol="0">
                <a:spAutoFit/>
              </a:bodyPr>
              <a:lstStyle/>
              <a:p>
                <a:pPr/>
                <a14:m>
                  <m:oMathPara xmlns:m="http://schemas.openxmlformats.org/officeDocument/2006/math">
                    <m:oMathParaPr>
                      <m:jc m:val="centerGroup"/>
                    </m:oMathParaPr>
                    <m:oMath xmlns:m="http://schemas.openxmlformats.org/officeDocument/2006/math">
                      <m:func>
                        <m:funcPr>
                          <m:ctrlPr>
                            <a:rPr lang="en-US" altLang="zh-CN" sz="1600" i="1" smtClean="0">
                              <a:solidFill>
                                <a:srgbClr val="203864"/>
                              </a:solidFill>
                              <a:latin typeface="Cambria Math"/>
                              <a:ea typeface="微软雅黑" panose="020B0503020204020204" pitchFamily="34" charset="-122"/>
                            </a:rPr>
                          </m:ctrlPr>
                        </m:funcPr>
                        <m:fName>
                          <m:r>
                            <m:rPr>
                              <m:sty m:val="p"/>
                            </m:rPr>
                            <a:rPr lang="en-US" altLang="zh-CN" sz="1600" i="0" smtClean="0">
                              <a:solidFill>
                                <a:srgbClr val="203864"/>
                              </a:solidFill>
                              <a:latin typeface="Cambria Math"/>
                              <a:ea typeface="微软雅黑" panose="020B0503020204020204" pitchFamily="34" charset="-122"/>
                            </a:rPr>
                            <m:t>cos</m:t>
                          </m:r>
                        </m:fName>
                        <m:e>
                          <m:d>
                            <m:dPr>
                              <m:ctrlPr>
                                <a:rPr lang="en-US" altLang="zh-CN" sz="1600" i="1" smtClean="0">
                                  <a:solidFill>
                                    <a:srgbClr val="203864"/>
                                  </a:solidFill>
                                  <a:latin typeface="Cambria Math"/>
                                  <a:ea typeface="微软雅黑" panose="020B0503020204020204" pitchFamily="34" charset="-122"/>
                                </a:rPr>
                              </m:ctrlPr>
                            </m:dPr>
                            <m:e>
                              <m:m>
                                <m:mPr>
                                  <m:mcs>
                                    <m:mc>
                                      <m:mcPr>
                                        <m:count m:val="2"/>
                                        <m:mcJc m:val="center"/>
                                      </m:mcPr>
                                    </m:mc>
                                  </m:mcs>
                                  <m:ctrlPr>
                                    <a:rPr lang="en-US" altLang="zh-CN" sz="1600" i="1" smtClean="0">
                                      <a:solidFill>
                                        <a:srgbClr val="203864"/>
                                      </a:solidFill>
                                      <a:latin typeface="Cambria Math"/>
                                      <a:ea typeface="微软雅黑" panose="020B0503020204020204" pitchFamily="34" charset="-122"/>
                                    </a:rPr>
                                  </m:ctrlPr>
                                </m:mPr>
                                <m:mr>
                                  <m:e>
                                    <m:r>
                                      <m:rPr>
                                        <m:brk m:alnAt="7"/>
                                      </m:rPr>
                                      <a:rPr lang="en-US" altLang="zh-CN" sz="1600" b="0" i="1" smtClean="0">
                                        <a:solidFill>
                                          <a:srgbClr val="203864"/>
                                        </a:solidFill>
                                        <a:latin typeface="Cambria Math"/>
                                        <a:ea typeface="微软雅黑" panose="020B0503020204020204" pitchFamily="34" charset="-122"/>
                                      </a:rPr>
                                      <m:t>𝑞</m:t>
                                    </m:r>
                                    <m:r>
                                      <a:rPr lang="en-US" altLang="zh-CN" sz="1600" b="0" i="1" smtClean="0">
                                        <a:solidFill>
                                          <a:srgbClr val="203864"/>
                                        </a:solidFill>
                                        <a:latin typeface="Cambria Math"/>
                                        <a:ea typeface="微软雅黑" panose="020B0503020204020204" pitchFamily="34" charset="-122"/>
                                      </a:rPr>
                                      <m:t>𝑢𝑒𝑟𝑦</m:t>
                                    </m:r>
                                  </m:e>
                                  <m:e>
                                    <m:r>
                                      <a:rPr lang="en-US" altLang="zh-CN" sz="1600" b="0" i="1" smtClean="0">
                                        <a:solidFill>
                                          <a:srgbClr val="203864"/>
                                        </a:solidFill>
                                        <a:latin typeface="Cambria Math"/>
                                        <a:ea typeface="微软雅黑" panose="020B0503020204020204" pitchFamily="34" charset="-122"/>
                                      </a:rPr>
                                      <m:t>𝑟𝑒𝑓𝑒𝑟𝑒𝑛𝑐𝑒</m:t>
                                    </m:r>
                                  </m:e>
                                </m:mr>
                              </m:m>
                            </m:e>
                          </m:d>
                          <m:r>
                            <a:rPr lang="en-US" altLang="zh-CN" sz="1600" i="1">
                              <a:solidFill>
                                <a:srgbClr val="203864"/>
                              </a:solidFill>
                              <a:latin typeface="Cambria Math"/>
                              <a:ea typeface="微软雅黑" panose="020B0503020204020204" pitchFamily="34" charset="-122"/>
                            </a:rPr>
                            <m:t>=0.7978698</m:t>
                          </m:r>
                        </m:e>
                      </m:func>
                    </m:oMath>
                  </m:oMathPara>
                </a14:m>
                <a:endParaRPr lang="en-US" altLang="zh-CN" sz="1600" dirty="0" smtClean="0">
                  <a:solidFill>
                    <a:srgbClr val="203864"/>
                  </a:solidFill>
                  <a:latin typeface="微软雅黑" panose="020B0503020204020204" pitchFamily="34" charset="-122"/>
                  <a:ea typeface="微软雅黑" panose="020B0503020204020204" pitchFamily="34" charset="-122"/>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9285" y="2558503"/>
                <a:ext cx="5648872" cy="318222"/>
              </a:xfrm>
              <a:prstGeom prst="rect">
                <a:avLst/>
              </a:prstGeom>
              <a:blipFill>
                <a:blip r:embed="rId2"/>
                <a:stretch>
                  <a:fillRect b="-13462"/>
                </a:stretch>
              </a:blipFill>
            </p:spPr>
            <p:txBody>
              <a:bodyPr/>
              <a:lstStyle/>
              <a:p>
                <a:r>
                  <a:rPr lang="en-US">
                    <a:noFill/>
                  </a:rPr>
                  <a:t> </a:t>
                </a:r>
              </a:p>
            </p:txBody>
          </p:sp>
        </mc:Fallback>
      </mc:AlternateContent>
      <p:sp>
        <p:nvSpPr>
          <p:cNvPr id="9" name="TextBox 8"/>
          <p:cNvSpPr txBox="1"/>
          <p:nvPr/>
        </p:nvSpPr>
        <p:spPr>
          <a:xfrm>
            <a:off x="480183" y="2929643"/>
            <a:ext cx="5027921" cy="379777"/>
          </a:xfrm>
          <a:prstGeom prst="rect">
            <a:avLst/>
          </a:prstGeom>
          <a:noFill/>
        </p:spPr>
        <p:txBody>
          <a:bodyPr wrap="square" lIns="71305" tIns="35652" rIns="71305" bIns="35652" rtlCol="0">
            <a:spAutoFit/>
          </a:bodyPr>
          <a:lstStyle/>
          <a:p>
            <a:r>
              <a:rPr lang="en-US" altLang="zh-CN" sz="2000" dirty="0" smtClean="0">
                <a:solidFill>
                  <a:srgbClr val="203864"/>
                </a:solidFill>
                <a:latin typeface="Tahoma" panose="020B0604030504040204" pitchFamily="34" charset="0"/>
                <a:ea typeface="Tahoma" panose="020B0604030504040204" pitchFamily="34" charset="0"/>
                <a:cs typeface="Tahoma" panose="020B0604030504040204" pitchFamily="34" charset="0"/>
              </a:rPr>
              <a:t>Reverse: using reference as base matrix</a:t>
            </a:r>
          </a:p>
        </p:txBody>
      </p:sp>
      <p:graphicFrame>
        <p:nvGraphicFramePr>
          <p:cNvPr id="10" name="表格 13"/>
          <p:cNvGraphicFramePr>
            <a:graphicFrameLocks noGrp="1"/>
          </p:cNvGraphicFramePr>
          <p:nvPr>
            <p:extLst>
              <p:ext uri="{D42A27DB-BD31-4B8C-83A1-F6EECF244321}">
                <p14:modId xmlns:p14="http://schemas.microsoft.com/office/powerpoint/2010/main" val="63343677"/>
              </p:ext>
            </p:extLst>
          </p:nvPr>
        </p:nvGraphicFramePr>
        <p:xfrm>
          <a:off x="1297605" y="3385073"/>
          <a:ext cx="3024337" cy="1097280"/>
        </p:xfrm>
        <a:graphic>
          <a:graphicData uri="http://schemas.openxmlformats.org/drawingml/2006/table">
            <a:tbl>
              <a:tblPr firstRow="1" bandRow="1">
                <a:tableStyleId>{125E5076-3810-47DD-B79F-674D7AD40C01}</a:tableStyleId>
              </a:tblPr>
              <a:tblGrid>
                <a:gridCol w="1108777">
                  <a:extLst>
                    <a:ext uri="{9D8B030D-6E8A-4147-A177-3AD203B41FA5}">
                      <a16:colId xmlns:a16="http://schemas.microsoft.com/office/drawing/2014/main" xmlns="" val="20000"/>
                    </a:ext>
                  </a:extLst>
                </a:gridCol>
                <a:gridCol w="571410">
                  <a:extLst>
                    <a:ext uri="{9D8B030D-6E8A-4147-A177-3AD203B41FA5}">
                      <a16:colId xmlns:a16="http://schemas.microsoft.com/office/drawing/2014/main" xmlns="" val="20001"/>
                    </a:ext>
                  </a:extLst>
                </a:gridCol>
                <a:gridCol w="672075">
                  <a:extLst>
                    <a:ext uri="{9D8B030D-6E8A-4147-A177-3AD203B41FA5}">
                      <a16:colId xmlns:a16="http://schemas.microsoft.com/office/drawing/2014/main" xmlns="" val="20002"/>
                    </a:ext>
                  </a:extLst>
                </a:gridCol>
                <a:gridCol w="672075">
                  <a:extLst>
                    <a:ext uri="{9D8B030D-6E8A-4147-A177-3AD203B41FA5}">
                      <a16:colId xmlns:a16="http://schemas.microsoft.com/office/drawing/2014/main" xmlns="" val="20003"/>
                    </a:ext>
                  </a:extLst>
                </a:gridCol>
              </a:tblGrid>
              <a:tr h="264029">
                <a:tc>
                  <a:txBody>
                    <a:bodyPr/>
                    <a:lstStyle/>
                    <a:p>
                      <a:r>
                        <a:rPr lang="en-US" altLang="zh-CN" dirty="0" smtClean="0"/>
                        <a:t>m/z</a:t>
                      </a:r>
                      <a:endParaRPr lang="zh-CN" altLang="en-US" dirty="0"/>
                    </a:p>
                  </a:txBody>
                  <a:tcPr/>
                </a:tc>
                <a:tc>
                  <a:txBody>
                    <a:bodyPr/>
                    <a:lstStyle/>
                    <a:p>
                      <a:r>
                        <a:rPr lang="en-US" altLang="zh-CN" dirty="0" smtClean="0"/>
                        <a:t>100</a:t>
                      </a:r>
                      <a:endParaRPr lang="zh-CN" altLang="en-US" dirty="0"/>
                    </a:p>
                  </a:txBody>
                  <a:tcPr/>
                </a:tc>
                <a:tc>
                  <a:txBody>
                    <a:bodyPr/>
                    <a:lstStyle/>
                    <a:p>
                      <a:r>
                        <a:rPr lang="en-US" altLang="zh-CN" dirty="0" smtClean="0"/>
                        <a:t>300</a:t>
                      </a:r>
                      <a:endParaRPr lang="zh-CN" altLang="en-US" dirty="0"/>
                    </a:p>
                  </a:txBody>
                  <a:tcPr/>
                </a:tc>
                <a:tc>
                  <a:txBody>
                    <a:bodyPr/>
                    <a:lstStyle/>
                    <a:p>
                      <a:r>
                        <a:rPr lang="en-US" altLang="zh-CN" dirty="0" smtClean="0"/>
                        <a:t>310</a:t>
                      </a:r>
                      <a:endParaRPr lang="zh-CN" altLang="en-US" dirty="0"/>
                    </a:p>
                  </a:txBody>
                  <a:tcPr/>
                </a:tc>
                <a:extLst>
                  <a:ext uri="{0D108BD9-81ED-4DB2-BD59-A6C34878D82A}">
                    <a16:rowId xmlns:a16="http://schemas.microsoft.com/office/drawing/2014/main" xmlns="" val="10000"/>
                  </a:ext>
                </a:extLst>
              </a:tr>
              <a:tr h="264029">
                <a:tc>
                  <a:txBody>
                    <a:bodyPr/>
                    <a:lstStyle/>
                    <a:p>
                      <a:r>
                        <a:rPr lang="en-US" altLang="zh-CN" dirty="0" smtClean="0"/>
                        <a:t>query</a:t>
                      </a:r>
                      <a:endParaRPr lang="zh-CN" altLang="en-US" dirty="0"/>
                    </a:p>
                  </a:txBody>
                  <a:tcPr/>
                </a:tc>
                <a:tc>
                  <a:txBody>
                    <a:bodyPr/>
                    <a:lstStyle/>
                    <a:p>
                      <a:r>
                        <a:rPr lang="en-US" altLang="zh-CN" dirty="0" smtClean="0"/>
                        <a:t>100</a:t>
                      </a:r>
                      <a:endParaRPr lang="zh-CN" altLang="en-US" dirty="0"/>
                    </a:p>
                  </a:txBody>
                  <a:tcPr/>
                </a:tc>
                <a:tc>
                  <a:txBody>
                    <a:bodyPr/>
                    <a:lstStyle/>
                    <a:p>
                      <a:r>
                        <a:rPr lang="en-US" altLang="zh-CN" dirty="0" smtClean="0"/>
                        <a:t>80</a:t>
                      </a:r>
                      <a:endParaRPr lang="zh-CN" altLang="en-US" dirty="0"/>
                    </a:p>
                  </a:txBody>
                  <a:tcPr/>
                </a:tc>
                <a:tc>
                  <a:txBody>
                    <a:bodyPr/>
                    <a:lstStyle/>
                    <a:p>
                      <a:r>
                        <a:rPr lang="en-US" altLang="zh-CN" dirty="0" smtClean="0"/>
                        <a:t>0</a:t>
                      </a:r>
                      <a:endParaRPr lang="zh-CN" altLang="en-US" dirty="0"/>
                    </a:p>
                  </a:txBody>
                  <a:tcPr/>
                </a:tc>
                <a:extLst>
                  <a:ext uri="{0D108BD9-81ED-4DB2-BD59-A6C34878D82A}">
                    <a16:rowId xmlns:a16="http://schemas.microsoft.com/office/drawing/2014/main" xmlns="" val="10001"/>
                  </a:ext>
                </a:extLst>
              </a:tr>
              <a:tr h="264029">
                <a:tc>
                  <a:txBody>
                    <a:bodyPr/>
                    <a:lstStyle/>
                    <a:p>
                      <a:r>
                        <a:rPr lang="en-US" altLang="zh-CN" dirty="0" smtClean="0"/>
                        <a:t>reference</a:t>
                      </a:r>
                      <a:endParaRPr lang="zh-CN" altLang="en-US" dirty="0"/>
                    </a:p>
                  </a:txBody>
                  <a:tcPr/>
                </a:tc>
                <a:tc>
                  <a:txBody>
                    <a:bodyPr/>
                    <a:lstStyle/>
                    <a:p>
                      <a:r>
                        <a:rPr lang="en-US" altLang="zh-CN" dirty="0" smtClean="0"/>
                        <a:t>100</a:t>
                      </a:r>
                      <a:endParaRPr lang="zh-CN" altLang="en-US" dirty="0"/>
                    </a:p>
                  </a:txBody>
                  <a:tcPr/>
                </a:tc>
                <a:tc>
                  <a:txBody>
                    <a:bodyPr/>
                    <a:lstStyle/>
                    <a:p>
                      <a:r>
                        <a:rPr lang="en-US" altLang="zh-CN" dirty="0" smtClean="0"/>
                        <a:t>60</a:t>
                      </a:r>
                      <a:endParaRPr lang="zh-CN" altLang="en-US" dirty="0"/>
                    </a:p>
                  </a:txBody>
                  <a:tcPr/>
                </a:tc>
                <a:tc>
                  <a:txBody>
                    <a:bodyPr/>
                    <a:lstStyle/>
                    <a:p>
                      <a:r>
                        <a:rPr lang="en-US" altLang="zh-CN" dirty="0" smtClean="0"/>
                        <a:t>10</a:t>
                      </a:r>
                      <a:endParaRPr lang="zh-CN" altLang="en-US" dirty="0"/>
                    </a:p>
                  </a:txBody>
                  <a:tcPr/>
                </a:tc>
                <a:extLst>
                  <a:ext uri="{0D108BD9-81ED-4DB2-BD59-A6C34878D82A}">
                    <a16:rowId xmlns:a16="http://schemas.microsoft.com/office/drawing/2014/main" xmlns="" val="10002"/>
                  </a:ext>
                </a:extLst>
              </a:tr>
            </a:tbl>
          </a:graphicData>
        </a:graphic>
      </p:graphicFrame>
      <mc:AlternateContent xmlns:mc="http://schemas.openxmlformats.org/markup-compatibility/2006" xmlns:a14="http://schemas.microsoft.com/office/drawing/2010/main">
        <mc:Choice Requires="a14">
          <p:sp>
            <p:nvSpPr>
              <p:cNvPr id="11" name="TextBox 10"/>
              <p:cNvSpPr txBox="1"/>
              <p:nvPr/>
            </p:nvSpPr>
            <p:spPr>
              <a:xfrm>
                <a:off x="-21152" y="4542434"/>
                <a:ext cx="5648872" cy="318222"/>
              </a:xfrm>
              <a:prstGeom prst="rect">
                <a:avLst/>
              </a:prstGeom>
              <a:noFill/>
            </p:spPr>
            <p:txBody>
              <a:bodyPr wrap="square" lIns="71305" tIns="35652" rIns="71305" bIns="35652" rtlCol="0">
                <a:spAutoFit/>
              </a:bodyPr>
              <a:lstStyle/>
              <a:p>
                <a:pPr/>
                <a14:m>
                  <m:oMathPara xmlns:m="http://schemas.openxmlformats.org/officeDocument/2006/math">
                    <m:oMathParaPr>
                      <m:jc m:val="centerGroup"/>
                    </m:oMathParaPr>
                    <m:oMath xmlns:m="http://schemas.openxmlformats.org/officeDocument/2006/math">
                      <m:func>
                        <m:funcPr>
                          <m:ctrlPr>
                            <a:rPr lang="en-US" altLang="zh-CN" sz="1600" i="1" smtClean="0">
                              <a:solidFill>
                                <a:srgbClr val="203864"/>
                              </a:solidFill>
                              <a:latin typeface="Cambria Math"/>
                              <a:ea typeface="微软雅黑" panose="020B0503020204020204" pitchFamily="34" charset="-122"/>
                            </a:rPr>
                          </m:ctrlPr>
                        </m:funcPr>
                        <m:fName>
                          <m:r>
                            <m:rPr>
                              <m:sty m:val="p"/>
                            </m:rPr>
                            <a:rPr lang="en-US" altLang="zh-CN" sz="1600" i="0" smtClean="0">
                              <a:solidFill>
                                <a:srgbClr val="203864"/>
                              </a:solidFill>
                              <a:latin typeface="Cambria Math"/>
                              <a:ea typeface="微软雅黑" panose="020B0503020204020204" pitchFamily="34" charset="-122"/>
                            </a:rPr>
                            <m:t>cos</m:t>
                          </m:r>
                        </m:fName>
                        <m:e>
                          <m:d>
                            <m:dPr>
                              <m:ctrlPr>
                                <a:rPr lang="en-US" altLang="zh-CN" sz="1600" i="1" smtClean="0">
                                  <a:solidFill>
                                    <a:srgbClr val="203864"/>
                                  </a:solidFill>
                                  <a:latin typeface="Cambria Math"/>
                                  <a:ea typeface="微软雅黑" panose="020B0503020204020204" pitchFamily="34" charset="-122"/>
                                </a:rPr>
                              </m:ctrlPr>
                            </m:dPr>
                            <m:e>
                              <m:m>
                                <m:mPr>
                                  <m:mcs>
                                    <m:mc>
                                      <m:mcPr>
                                        <m:count m:val="2"/>
                                        <m:mcJc m:val="center"/>
                                      </m:mcPr>
                                    </m:mc>
                                  </m:mcs>
                                  <m:ctrlPr>
                                    <a:rPr lang="en-US" altLang="zh-CN" sz="1600" i="1" smtClean="0">
                                      <a:solidFill>
                                        <a:srgbClr val="203864"/>
                                      </a:solidFill>
                                      <a:latin typeface="Cambria Math"/>
                                      <a:ea typeface="微软雅黑" panose="020B0503020204020204" pitchFamily="34" charset="-122"/>
                                    </a:rPr>
                                  </m:ctrlPr>
                                </m:mPr>
                                <m:mr>
                                  <m:e>
                                    <m:r>
                                      <a:rPr lang="en-US" altLang="zh-CN" sz="1600" b="0" i="1" smtClean="0">
                                        <a:solidFill>
                                          <a:srgbClr val="203864"/>
                                        </a:solidFill>
                                        <a:latin typeface="Cambria Math"/>
                                        <a:ea typeface="微软雅黑" panose="020B0503020204020204" pitchFamily="34" charset="-122"/>
                                      </a:rPr>
                                      <m:t>𝑟𝑒𝑓𝑒𝑟𝑒𝑛𝑐𝑒</m:t>
                                    </m:r>
                                  </m:e>
                                  <m:e>
                                    <m:r>
                                      <a:rPr lang="en-US" altLang="zh-CN" sz="1600" b="0" i="1" smtClean="0">
                                        <a:solidFill>
                                          <a:srgbClr val="203864"/>
                                        </a:solidFill>
                                        <a:latin typeface="Cambria Math"/>
                                        <a:ea typeface="微软雅黑" panose="020B0503020204020204" pitchFamily="34" charset="-122"/>
                                      </a:rPr>
                                      <m:t>𝑞𝑢𝑒𝑟𝑦</m:t>
                                    </m:r>
                                  </m:e>
                                </m:mr>
                              </m:m>
                            </m:e>
                          </m:d>
                          <m:r>
                            <a:rPr lang="en-US" altLang="zh-CN" sz="1600" i="1">
                              <a:solidFill>
                                <a:srgbClr val="203864"/>
                              </a:solidFill>
                              <a:latin typeface="Cambria Math"/>
                              <a:ea typeface="微软雅黑" panose="020B0503020204020204" pitchFamily="34" charset="-122"/>
                            </a:rPr>
                            <m:t>=0.987369</m:t>
                          </m:r>
                        </m:e>
                      </m:func>
                    </m:oMath>
                  </m:oMathPara>
                </a14:m>
                <a:endParaRPr lang="en-US" altLang="zh-CN" sz="1600" dirty="0" smtClean="0">
                  <a:solidFill>
                    <a:srgbClr val="203864"/>
                  </a:solidFill>
                  <a:latin typeface="微软雅黑" panose="020B0503020204020204" pitchFamily="34" charset="-122"/>
                  <a:ea typeface="微软雅黑" panose="020B0503020204020204" pitchFamily="34" charset="-122"/>
                </a:endParaRPr>
              </a:p>
            </p:txBody>
          </p:sp>
        </mc:Choice>
        <mc:Fallback xmlns="">
          <p:sp>
            <p:nvSpPr>
              <p:cNvPr id="11" name="TextBox 10"/>
              <p:cNvSpPr txBox="1">
                <a:spLocks noRot="1" noChangeAspect="1" noMove="1" noResize="1" noEditPoints="1" noAdjustHandles="1" noChangeArrowheads="1" noChangeShapeType="1" noTextEdit="1"/>
              </p:cNvSpPr>
              <p:nvPr/>
            </p:nvSpPr>
            <p:spPr>
              <a:xfrm>
                <a:off x="-21152" y="4542434"/>
                <a:ext cx="5648872" cy="318222"/>
              </a:xfrm>
              <a:prstGeom prst="rect">
                <a:avLst/>
              </a:prstGeom>
              <a:blipFill>
                <a:blip r:embed="rId3"/>
                <a:stretch>
                  <a:fillRect b="-134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a:off x="395536" y="5161756"/>
                <a:ext cx="7776360" cy="307777"/>
              </a:xfrm>
              <a:prstGeom prst="rect">
                <a:avLst/>
              </a:prstGeom>
              <a:noFill/>
            </p:spPr>
            <p:txBody>
              <a:bodyPr wrap="none" rtlCol="0">
                <a:spAutoFit/>
              </a:bodyPr>
              <a:lstStyle/>
              <a:p>
                <a:pPr marL="285750" indent="-285750">
                  <a:buFont typeface="Wingdings" panose="05000000000000000000" pitchFamily="2" charset="2"/>
                  <a:buChar char="v"/>
                </a:pPr>
                <a:r>
                  <a:rPr lang="en-US" altLang="zh-CN" sz="1400" dirty="0" smtClean="0">
                    <a:solidFill>
                      <a:srgbClr val="203864"/>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Cos similarity result i</a:t>
                </a:r>
                <a14:m>
                  <m:oMath xmlns:m="http://schemas.openxmlformats.org/officeDocument/2006/math">
                    <m:r>
                      <m:rPr>
                        <m:sty m:val="p"/>
                      </m:rPr>
                      <a:rPr lang="en-US" altLang="zh-CN" sz="1400" b="0" i="0" smtClean="0">
                        <a:solidFill>
                          <a:srgbClr val="203864"/>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rPr>
                      <m:t>s</m:t>
                    </m:r>
                    <m:r>
                      <a:rPr lang="en-US" altLang="zh-CN" sz="1400" b="0" i="0" smtClean="0">
                        <a:solidFill>
                          <a:srgbClr val="203864"/>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rPr>
                      <m:t> </m:t>
                    </m:r>
                    <m:r>
                      <a:rPr lang="en-US" altLang="zh-CN" sz="1400" i="1" smtClean="0">
                        <a:solidFill>
                          <a:srgbClr val="FF0000"/>
                        </a:solidFill>
                        <a:effectLst>
                          <a:outerShdw blurRad="38100" dist="38100" dir="2700000" algn="tl">
                            <a:srgbClr val="000000">
                              <a:alpha val="43137"/>
                            </a:srgbClr>
                          </a:outerShdw>
                        </a:effectLst>
                        <a:latin typeface="Cambria Math"/>
                        <a:ea typeface="微软雅黑" panose="020B0503020204020204" pitchFamily="34" charset="-122"/>
                      </a:rPr>
                      <m:t>𝑚𝑖𝑛</m:t>
                    </m:r>
                    <m:d>
                      <m:dPr>
                        <m:ctrlPr>
                          <a:rPr lang="en-US" altLang="zh-CN" sz="1400" i="1">
                            <a:solidFill>
                              <a:srgbClr val="FF0000"/>
                            </a:solidFill>
                            <a:effectLst>
                              <a:outerShdw blurRad="38100" dist="38100" dir="2700000" algn="tl">
                                <a:srgbClr val="000000">
                                  <a:alpha val="43137"/>
                                </a:srgbClr>
                              </a:outerShdw>
                            </a:effectLst>
                            <a:latin typeface="Cambria Math"/>
                            <a:ea typeface="微软雅黑" panose="020B0503020204020204" pitchFamily="34" charset="-122"/>
                          </a:rPr>
                        </m:ctrlPr>
                      </m:dPr>
                      <m:e>
                        <m:r>
                          <a:rPr lang="en-US" altLang="zh-CN" sz="1400" i="1">
                            <a:solidFill>
                              <a:srgbClr val="FF0000"/>
                            </a:solidFill>
                            <a:effectLst>
                              <a:outerShdw blurRad="38100" dist="38100" dir="2700000" algn="tl">
                                <a:srgbClr val="000000">
                                  <a:alpha val="43137"/>
                                </a:srgbClr>
                              </a:outerShdw>
                            </a:effectLst>
                            <a:latin typeface="Cambria Math"/>
                            <a:ea typeface="微软雅黑" panose="020B0503020204020204" pitchFamily="34" charset="-122"/>
                          </a:rPr>
                          <m:t>𝑓𝑜𝑟𝑤𝑎𝑟𝑑</m:t>
                        </m:r>
                        <m:r>
                          <a:rPr lang="en-US" altLang="zh-CN" sz="1400" i="1">
                            <a:solidFill>
                              <a:srgbClr val="FF0000"/>
                            </a:solidFill>
                            <a:effectLst>
                              <a:outerShdw blurRad="38100" dist="38100" dir="2700000" algn="tl">
                                <a:srgbClr val="000000">
                                  <a:alpha val="43137"/>
                                </a:srgbClr>
                              </a:outerShdw>
                            </a:effectLst>
                            <a:latin typeface="Cambria Math"/>
                            <a:ea typeface="微软雅黑" panose="020B0503020204020204" pitchFamily="34" charset="-122"/>
                          </a:rPr>
                          <m:t>, </m:t>
                        </m:r>
                        <m:r>
                          <a:rPr lang="en-US" altLang="zh-CN" sz="1400" i="1">
                            <a:solidFill>
                              <a:srgbClr val="FF0000"/>
                            </a:solidFill>
                            <a:effectLst>
                              <a:outerShdw blurRad="38100" dist="38100" dir="2700000" algn="tl">
                                <a:srgbClr val="000000">
                                  <a:alpha val="43137"/>
                                </a:srgbClr>
                              </a:outerShdw>
                            </a:effectLst>
                            <a:latin typeface="Cambria Math"/>
                            <a:ea typeface="微软雅黑" panose="020B0503020204020204" pitchFamily="34" charset="-122"/>
                          </a:rPr>
                          <m:t>𝑟𝑒𝑣𝑒𝑟𝑠𝑒</m:t>
                        </m:r>
                      </m:e>
                    </m:d>
                    <m:r>
                      <a:rPr lang="en-US" altLang="zh-CN" sz="1400" i="1">
                        <a:solidFill>
                          <a:srgbClr val="FF0000"/>
                        </a:solidFill>
                        <a:effectLst>
                          <a:outerShdw blurRad="38100" dist="38100" dir="2700000" algn="tl">
                            <a:srgbClr val="000000">
                              <a:alpha val="43137"/>
                            </a:srgbClr>
                          </a:outerShdw>
                        </a:effectLst>
                        <a:latin typeface="Cambria Math"/>
                        <a:ea typeface="微软雅黑" panose="020B0503020204020204" pitchFamily="34" charset="-122"/>
                      </a:rPr>
                      <m:t>=0.7978698</m:t>
                    </m:r>
                  </m:oMath>
                </a14:m>
                <a:r>
                  <a:rPr lang="en-US" altLang="zh-CN" sz="1400" i="1" dirty="0" smtClean="0">
                    <a:solidFill>
                      <a:srgbClr val="203864"/>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 </a:t>
                </a:r>
                <a:r>
                  <a:rPr lang="en-US" altLang="zh-CN" sz="1400" dirty="0" smtClean="0">
                    <a:solidFill>
                      <a:srgbClr val="203864"/>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this two spectra is not so similar</a:t>
                </a:r>
                <a:endParaRPr lang="zh-CN" altLang="en-US" sz="1400" dirty="0">
                  <a:solidFill>
                    <a:srgbClr val="203864"/>
                  </a:solidFill>
                  <a:effectLst>
                    <a:outerShdw blurRad="38100" dist="38100" dir="2700000" algn="tl">
                      <a:srgbClr val="000000">
                        <a:alpha val="43137"/>
                      </a:srgbClr>
                    </a:outerShdw>
                  </a:effectLst>
                  <a:latin typeface="Tahoma" panose="020B0604030504040204" pitchFamily="34" charset="0"/>
                  <a:ea typeface="微软雅黑" panose="020B0503020204020204" pitchFamily="34" charset="-122"/>
                  <a:cs typeface="Tahoma" panose="020B0604030504040204" pitchFamily="34" charset="0"/>
                </a:endParaRPr>
              </a:p>
            </p:txBody>
          </p:sp>
        </mc:Choice>
        <mc:Fallback xmlns="">
          <p:sp>
            <p:nvSpPr>
              <p:cNvPr id="12" name="TextBox 11"/>
              <p:cNvSpPr txBox="1">
                <a:spLocks noRot="1" noChangeAspect="1" noMove="1" noResize="1" noEditPoints="1" noAdjustHandles="1" noChangeArrowheads="1" noChangeShapeType="1" noTextEdit="1"/>
              </p:cNvSpPr>
              <p:nvPr/>
            </p:nvSpPr>
            <p:spPr>
              <a:xfrm>
                <a:off x="395536" y="5161756"/>
                <a:ext cx="7776360" cy="307777"/>
              </a:xfrm>
              <a:prstGeom prst="rect">
                <a:avLst/>
              </a:prstGeom>
              <a:blipFill>
                <a:blip r:embed="rId4"/>
                <a:stretch>
                  <a:fillRect l="-157" t="-6000" b="-28000"/>
                </a:stretch>
              </a:blipFill>
            </p:spPr>
            <p:txBody>
              <a:bodyPr/>
              <a:lstStyle/>
              <a:p>
                <a:r>
                  <a:rPr lang="en-US">
                    <a:noFill/>
                  </a:rPr>
                  <a:t> </a:t>
                </a:r>
              </a:p>
            </p:txBody>
          </p:sp>
        </mc:Fallback>
      </mc:AlternateContent>
      <p:sp>
        <p:nvSpPr>
          <p:cNvPr id="13" name="TextBox 12"/>
          <p:cNvSpPr txBox="1"/>
          <p:nvPr/>
        </p:nvSpPr>
        <p:spPr>
          <a:xfrm>
            <a:off x="6290669" y="773239"/>
            <a:ext cx="729239" cy="369332"/>
          </a:xfrm>
          <a:prstGeom prst="rect">
            <a:avLst/>
          </a:prstGeom>
          <a:noFill/>
        </p:spPr>
        <p:txBody>
          <a:bodyPr wrap="none" rtlCol="0">
            <a:spAutoFit/>
          </a:bodyPr>
          <a:lstStyle/>
          <a:p>
            <a:r>
              <a:rPr lang="en-US" altLang="zh-CN" dirty="0" smtClean="0"/>
              <a:t>query</a:t>
            </a:r>
            <a:endParaRPr lang="zh-CN" altLang="en-US" dirty="0"/>
          </a:p>
        </p:txBody>
      </p:sp>
    </p:spTree>
    <p:extLst>
      <p:ext uri="{BB962C8B-B14F-4D97-AF65-F5344CB8AC3E}">
        <p14:creationId xmlns:p14="http://schemas.microsoft.com/office/powerpoint/2010/main" val="1390861637"/>
      </p:ext>
    </p:extLst>
  </p:cSld>
  <p:clrMapOvr>
    <a:masterClrMapping/>
  </p:clrMapOvr>
  <p:transition spd="slow" advTm="200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p:cTn id="14" dur="500" fill="hold"/>
                                        <p:tgtEl>
                                          <p:spTgt spid="4"/>
                                        </p:tgtEl>
                                        <p:attrNameLst>
                                          <p:attrName>ppt_w</p:attrName>
                                        </p:attrNameLst>
                                      </p:cBhvr>
                                      <p:tavLst>
                                        <p:tav tm="0">
                                          <p:val>
                                            <p:fltVal val="0"/>
                                          </p:val>
                                        </p:tav>
                                        <p:tav tm="100000">
                                          <p:val>
                                            <p:strVal val="#ppt_w"/>
                                          </p:val>
                                        </p:tav>
                                      </p:tavLst>
                                    </p:anim>
                                    <p:anim calcmode="lin" valueType="num">
                                      <p:cBhvr>
                                        <p:cTn id="15" dur="500" fill="hold"/>
                                        <p:tgtEl>
                                          <p:spTgt spid="4"/>
                                        </p:tgtEl>
                                        <p:attrNameLst>
                                          <p:attrName>ppt_h</p:attrName>
                                        </p:attrNameLst>
                                      </p:cBhvr>
                                      <p:tavLst>
                                        <p:tav tm="0">
                                          <p:val>
                                            <p:fltVal val="0"/>
                                          </p:val>
                                        </p:tav>
                                        <p:tav tm="100000">
                                          <p:val>
                                            <p:strVal val="#ppt_h"/>
                                          </p:val>
                                        </p:tav>
                                      </p:tavLst>
                                    </p:anim>
                                    <p:animEffect transition="in" filter="fade">
                                      <p:cBhvr>
                                        <p:cTn id="16" dur="500"/>
                                        <p:tgtEl>
                                          <p:spTgt spid="4"/>
                                        </p:tgtEl>
                                      </p:cBhvr>
                                    </p:animEffect>
                                  </p:childTnLst>
                                </p:cTn>
                              </p:par>
                            </p:childTnLst>
                          </p:cTn>
                        </p:par>
                      </p:childTnLst>
                    </p:cTn>
                  </p:par>
                  <p:par>
                    <p:cTn id="17" fill="hold">
                      <p:stCondLst>
                        <p:cond delay="indefinite"/>
                      </p:stCondLst>
                      <p:childTnLst>
                        <p:par>
                          <p:cTn id="18" fill="hold">
                            <p:stCondLst>
                              <p:cond delay="0"/>
                            </p:stCondLst>
                            <p:childTnLst>
                              <p:par>
                                <p:cTn id="19" presetID="14" presetClass="entr" presetSubtype="1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randombar(horizontal)">
                                      <p:cBhvr>
                                        <p:cTn id="21" dur="500"/>
                                        <p:tgtEl>
                                          <p:spTgt spid="7"/>
                                        </p:tgtEl>
                                      </p:cBhvr>
                                    </p:animEffect>
                                  </p:childTnLst>
                                </p:cTn>
                              </p:par>
                            </p:childTnLst>
                          </p:cTn>
                        </p:par>
                      </p:childTnLst>
                    </p:cTn>
                  </p:par>
                  <p:par>
                    <p:cTn id="22" fill="hold">
                      <p:stCondLst>
                        <p:cond delay="indefinite"/>
                      </p:stCondLst>
                      <p:childTnLst>
                        <p:par>
                          <p:cTn id="23" fill="hold">
                            <p:stCondLst>
                              <p:cond delay="0"/>
                            </p:stCondLst>
                            <p:childTnLst>
                              <p:par>
                                <p:cTn id="24" presetID="14" presetClass="entr" presetSubtype="10" fill="hold" nodeType="click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randombar(horizontal)">
                                      <p:cBhvr>
                                        <p:cTn id="26" dur="500"/>
                                        <p:tgtEl>
                                          <p:spTgt spid="10"/>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wipe(down)">
                                      <p:cBhvr>
                                        <p:cTn id="3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2"/>
          <p:cNvSpPr txBox="1">
            <a:spLocks/>
          </p:cNvSpPr>
          <p:nvPr/>
        </p:nvSpPr>
        <p:spPr>
          <a:xfrm>
            <a:off x="1043608" y="121196"/>
            <a:ext cx="5400600" cy="648071"/>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3600" dirty="0">
                <a:solidFill>
                  <a:srgbClr val="203864"/>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MS-Alignment</a:t>
            </a:r>
            <a:endParaRPr lang="zh-CN" altLang="en-US" sz="3600" dirty="0"/>
          </a:p>
        </p:txBody>
      </p:sp>
      <p:pic>
        <p:nvPicPr>
          <p:cNvPr id="3"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7624" y="829274"/>
            <a:ext cx="6408711" cy="4272474"/>
          </a:xfrm>
          <a:prstGeom prst="rect">
            <a:avLst/>
          </a:prstGeom>
        </p:spPr>
      </p:pic>
      <mc:AlternateContent xmlns:mc="http://schemas.openxmlformats.org/markup-compatibility/2006" xmlns:a14="http://schemas.microsoft.com/office/drawing/2010/main">
        <mc:Choice Requires="a14">
          <p:sp>
            <p:nvSpPr>
              <p:cNvPr id="4" name="TextBox 3"/>
              <p:cNvSpPr txBox="1"/>
              <p:nvPr/>
            </p:nvSpPr>
            <p:spPr>
              <a:xfrm>
                <a:off x="395536" y="5161756"/>
                <a:ext cx="7776360" cy="307777"/>
              </a:xfrm>
              <a:prstGeom prst="rect">
                <a:avLst/>
              </a:prstGeom>
              <a:noFill/>
            </p:spPr>
            <p:txBody>
              <a:bodyPr wrap="none" rtlCol="0">
                <a:spAutoFit/>
              </a:bodyPr>
              <a:lstStyle/>
              <a:p>
                <a:pPr marL="285750" indent="-285750">
                  <a:buFont typeface="Wingdings" panose="05000000000000000000" pitchFamily="2" charset="2"/>
                  <a:buChar char="v"/>
                </a:pPr>
                <a:r>
                  <a:rPr lang="en-US" altLang="zh-CN" sz="1400" dirty="0" smtClean="0">
                    <a:solidFill>
                      <a:srgbClr val="203864"/>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Cos similarity result i</a:t>
                </a:r>
                <a14:m>
                  <m:oMath xmlns:m="http://schemas.openxmlformats.org/officeDocument/2006/math">
                    <m:r>
                      <m:rPr>
                        <m:sty m:val="p"/>
                      </m:rPr>
                      <a:rPr lang="en-US" altLang="zh-CN" sz="1400" b="0" i="0" smtClean="0">
                        <a:solidFill>
                          <a:srgbClr val="203864"/>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rPr>
                      <m:t>s</m:t>
                    </m:r>
                    <m:r>
                      <a:rPr lang="en-US" altLang="zh-CN" sz="1400" b="0" i="0" smtClean="0">
                        <a:solidFill>
                          <a:srgbClr val="203864"/>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rPr>
                      <m:t> </m:t>
                    </m:r>
                    <m:r>
                      <a:rPr lang="en-US" altLang="zh-CN" sz="1400" i="1" smtClean="0">
                        <a:solidFill>
                          <a:srgbClr val="FF0000"/>
                        </a:solidFill>
                        <a:effectLst>
                          <a:outerShdw blurRad="38100" dist="38100" dir="2700000" algn="tl">
                            <a:srgbClr val="000000">
                              <a:alpha val="43137"/>
                            </a:srgbClr>
                          </a:outerShdw>
                        </a:effectLst>
                        <a:latin typeface="Cambria Math"/>
                        <a:ea typeface="微软雅黑" panose="020B0503020204020204" pitchFamily="34" charset="-122"/>
                      </a:rPr>
                      <m:t>𝑚𝑖𝑛</m:t>
                    </m:r>
                    <m:d>
                      <m:dPr>
                        <m:ctrlPr>
                          <a:rPr lang="en-US" altLang="zh-CN" sz="1400" i="1">
                            <a:solidFill>
                              <a:srgbClr val="FF0000"/>
                            </a:solidFill>
                            <a:effectLst>
                              <a:outerShdw blurRad="38100" dist="38100" dir="2700000" algn="tl">
                                <a:srgbClr val="000000">
                                  <a:alpha val="43137"/>
                                </a:srgbClr>
                              </a:outerShdw>
                            </a:effectLst>
                            <a:latin typeface="Cambria Math"/>
                            <a:ea typeface="微软雅黑" panose="020B0503020204020204" pitchFamily="34" charset="-122"/>
                          </a:rPr>
                        </m:ctrlPr>
                      </m:dPr>
                      <m:e>
                        <m:r>
                          <a:rPr lang="en-US" altLang="zh-CN" sz="1400" i="1">
                            <a:solidFill>
                              <a:srgbClr val="FF0000"/>
                            </a:solidFill>
                            <a:effectLst>
                              <a:outerShdw blurRad="38100" dist="38100" dir="2700000" algn="tl">
                                <a:srgbClr val="000000">
                                  <a:alpha val="43137"/>
                                </a:srgbClr>
                              </a:outerShdw>
                            </a:effectLst>
                            <a:latin typeface="Cambria Math"/>
                            <a:ea typeface="微软雅黑" panose="020B0503020204020204" pitchFamily="34" charset="-122"/>
                          </a:rPr>
                          <m:t>𝑓𝑜𝑟𝑤𝑎𝑟𝑑</m:t>
                        </m:r>
                        <m:r>
                          <a:rPr lang="en-US" altLang="zh-CN" sz="1400" i="1">
                            <a:solidFill>
                              <a:srgbClr val="FF0000"/>
                            </a:solidFill>
                            <a:effectLst>
                              <a:outerShdw blurRad="38100" dist="38100" dir="2700000" algn="tl">
                                <a:srgbClr val="000000">
                                  <a:alpha val="43137"/>
                                </a:srgbClr>
                              </a:outerShdw>
                            </a:effectLst>
                            <a:latin typeface="Cambria Math"/>
                            <a:ea typeface="微软雅黑" panose="020B0503020204020204" pitchFamily="34" charset="-122"/>
                          </a:rPr>
                          <m:t>, </m:t>
                        </m:r>
                        <m:r>
                          <a:rPr lang="en-US" altLang="zh-CN" sz="1400" i="1">
                            <a:solidFill>
                              <a:srgbClr val="FF0000"/>
                            </a:solidFill>
                            <a:effectLst>
                              <a:outerShdw blurRad="38100" dist="38100" dir="2700000" algn="tl">
                                <a:srgbClr val="000000">
                                  <a:alpha val="43137"/>
                                </a:srgbClr>
                              </a:outerShdw>
                            </a:effectLst>
                            <a:latin typeface="Cambria Math"/>
                            <a:ea typeface="微软雅黑" panose="020B0503020204020204" pitchFamily="34" charset="-122"/>
                          </a:rPr>
                          <m:t>𝑟𝑒𝑣𝑒𝑟𝑠𝑒</m:t>
                        </m:r>
                      </m:e>
                    </m:d>
                    <m:r>
                      <a:rPr lang="en-US" altLang="zh-CN" sz="1400" i="1">
                        <a:solidFill>
                          <a:srgbClr val="FF0000"/>
                        </a:solidFill>
                        <a:effectLst>
                          <a:outerShdw blurRad="38100" dist="38100" dir="2700000" algn="tl">
                            <a:srgbClr val="000000">
                              <a:alpha val="43137"/>
                            </a:srgbClr>
                          </a:outerShdw>
                        </a:effectLst>
                        <a:latin typeface="Cambria Math"/>
                        <a:ea typeface="微软雅黑" panose="020B0503020204020204" pitchFamily="34" charset="-122"/>
                      </a:rPr>
                      <m:t>=0.7978698</m:t>
                    </m:r>
                  </m:oMath>
                </a14:m>
                <a:r>
                  <a:rPr lang="en-US" altLang="zh-CN" sz="1400" i="1" dirty="0" smtClean="0">
                    <a:solidFill>
                      <a:srgbClr val="203864"/>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 </a:t>
                </a:r>
                <a:r>
                  <a:rPr lang="en-US" altLang="zh-CN" sz="1400" dirty="0" smtClean="0">
                    <a:solidFill>
                      <a:srgbClr val="203864"/>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this two spectra is not so similar</a:t>
                </a:r>
                <a:endParaRPr lang="zh-CN" altLang="en-US" sz="1400" dirty="0">
                  <a:solidFill>
                    <a:srgbClr val="203864"/>
                  </a:solidFill>
                  <a:effectLst>
                    <a:outerShdw blurRad="38100" dist="38100" dir="2700000" algn="tl">
                      <a:srgbClr val="000000">
                        <a:alpha val="43137"/>
                      </a:srgbClr>
                    </a:outerShdw>
                  </a:effectLst>
                  <a:latin typeface="Tahoma" panose="020B0604030504040204" pitchFamily="34" charset="0"/>
                  <a:ea typeface="微软雅黑" panose="020B0503020204020204" pitchFamily="34" charset="-122"/>
                  <a:cs typeface="Tahoma" panose="020B0604030504040204" pitchFamily="34" charset="0"/>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395536" y="5161756"/>
                <a:ext cx="7776360" cy="307777"/>
              </a:xfrm>
              <a:prstGeom prst="rect">
                <a:avLst/>
              </a:prstGeom>
              <a:blipFill>
                <a:blip r:embed="rId3"/>
                <a:stretch>
                  <a:fillRect l="-157" t="-6000" b="-28000"/>
                </a:stretch>
              </a:blipFill>
            </p:spPr>
            <p:txBody>
              <a:bodyPr/>
              <a:lstStyle/>
              <a:p>
                <a:r>
                  <a:rPr lang="en-US">
                    <a:noFill/>
                  </a:rPr>
                  <a:t> </a:t>
                </a:r>
              </a:p>
            </p:txBody>
          </p:sp>
        </mc:Fallback>
      </mc:AlternateContent>
    </p:spTree>
    <p:extLst>
      <p:ext uri="{BB962C8B-B14F-4D97-AF65-F5344CB8AC3E}">
        <p14:creationId xmlns:p14="http://schemas.microsoft.com/office/powerpoint/2010/main" val="4285758207"/>
      </p:ext>
    </p:extLst>
  </p:cSld>
  <p:clrMapOvr>
    <a:masterClrMapping/>
  </p:clrMapOvr>
  <p:transition spd="slow" advTm="200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idx="4294967295"/>
          </p:nvPr>
        </p:nvSpPr>
        <p:spPr>
          <a:xfrm>
            <a:off x="1475656" y="1561356"/>
            <a:ext cx="6264696" cy="1368152"/>
          </a:xfrm>
        </p:spPr>
        <p:txBody>
          <a:bodyPr>
            <a:noAutofit/>
          </a:bodyPr>
          <a:lstStyle/>
          <a:p>
            <a:r>
              <a:rPr lang="en-US" altLang="zh-CN" dirty="0" smtClean="0">
                <a:solidFill>
                  <a:srgbClr val="203864"/>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MS-Imaging Viewer</a:t>
            </a:r>
            <a:endParaRPr lang="zh-CN" altLang="en-US" dirty="0">
              <a:solidFill>
                <a:srgbClr val="203864"/>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4239799765"/>
      </p:ext>
    </p:extLst>
  </p:cSld>
  <p:clrMapOvr>
    <a:masterClrMapping/>
  </p:clrMapOvr>
  <p:transition spd="slow" advTm="2000">
    <p:push dir="u"/>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idx="4294967295"/>
          </p:nvPr>
        </p:nvSpPr>
        <p:spPr>
          <a:xfrm>
            <a:off x="1043608" y="121196"/>
            <a:ext cx="5400600" cy="648071"/>
          </a:xfrm>
        </p:spPr>
        <p:txBody>
          <a:bodyPr>
            <a:normAutofit/>
          </a:bodyPr>
          <a:lstStyle/>
          <a:p>
            <a:pPr algn="l"/>
            <a:r>
              <a:rPr lang="en-US" altLang="zh-CN" sz="3600" dirty="0" smtClean="0">
                <a:solidFill>
                  <a:srgbClr val="203864"/>
                </a:solidFill>
                <a:latin typeface="Tahoma" panose="020B0604030504040204" pitchFamily="34" charset="0"/>
                <a:ea typeface="Tahoma" panose="020B0604030504040204" pitchFamily="34" charset="0"/>
                <a:cs typeface="Tahoma" panose="020B0604030504040204" pitchFamily="34" charset="0"/>
              </a:rPr>
              <a:t>Introduce MS-Imaging</a:t>
            </a:r>
            <a:endParaRPr lang="zh-CN" altLang="en-US" sz="3600" dirty="0">
              <a:solidFill>
                <a:srgbClr val="203864"/>
              </a:solidFill>
              <a:latin typeface="Tahoma" panose="020B0604030504040204" pitchFamily="34" charset="0"/>
              <a:ea typeface="Tahoma" panose="020B0604030504040204" pitchFamily="34" charset="0"/>
              <a:cs typeface="Tahoma" panose="020B0604030504040204" pitchFamily="34" charset="0"/>
            </a:endParaRPr>
          </a:p>
        </p:txBody>
      </p:sp>
      <p:sp>
        <p:nvSpPr>
          <p:cNvPr id="5" name="内容占位符 4"/>
          <p:cNvSpPr>
            <a:spLocks noGrp="1"/>
          </p:cNvSpPr>
          <p:nvPr>
            <p:ph idx="4294967295"/>
          </p:nvPr>
        </p:nvSpPr>
        <p:spPr>
          <a:xfrm>
            <a:off x="107504" y="1057300"/>
            <a:ext cx="3528392" cy="4114121"/>
          </a:xfrm>
        </p:spPr>
        <p:txBody>
          <a:bodyPr>
            <a:noAutofit/>
          </a:bodyPr>
          <a:lstStyle/>
          <a:p>
            <a:r>
              <a:rPr lang="en-US" altLang="zh-CN" sz="1600" dirty="0">
                <a:solidFill>
                  <a:srgbClr val="203864"/>
                </a:solidFill>
                <a:latin typeface="Tahoma" panose="020B0604030504040204" pitchFamily="34" charset="0"/>
                <a:ea typeface="Tahoma" panose="020B0604030504040204" pitchFamily="34" charset="0"/>
                <a:cs typeface="Tahoma" panose="020B0604030504040204" pitchFamily="34" charset="0"/>
              </a:rPr>
              <a:t>Mass spectrometry imaging (MSI) is a technique used in mass spectrometry to visualize the spatial distribution of molecules, as biomarkers, metabolites, peptides or proteins by their molecular masses. </a:t>
            </a:r>
            <a:r>
              <a:rPr lang="en-US" altLang="zh-CN" sz="1600" dirty="0" smtClean="0">
                <a:solidFill>
                  <a:srgbClr val="203864"/>
                </a:solidFill>
                <a:latin typeface="Tahoma" panose="020B0604030504040204" pitchFamily="34" charset="0"/>
                <a:ea typeface="Tahoma" panose="020B0604030504040204" pitchFamily="34" charset="0"/>
                <a:cs typeface="Tahoma" panose="020B0604030504040204" pitchFamily="34" charset="0"/>
              </a:rPr>
              <a:t>By </a:t>
            </a:r>
            <a:r>
              <a:rPr lang="en-US" altLang="zh-CN" sz="1600" dirty="0">
                <a:solidFill>
                  <a:srgbClr val="203864"/>
                </a:solidFill>
                <a:latin typeface="Tahoma" panose="020B0604030504040204" pitchFamily="34" charset="0"/>
                <a:ea typeface="Tahoma" panose="020B0604030504040204" pitchFamily="34" charset="0"/>
                <a:cs typeface="Tahoma" panose="020B0604030504040204" pitchFamily="34" charset="0"/>
              </a:rPr>
              <a:t>choosing a peak in the resulting spectra that corresponds to the compound of interest, the MS data is used to map its distribution across the sample. This results in pictures of the spatially resolved distribution of a compound pixel by pixel.</a:t>
            </a:r>
            <a:endParaRPr lang="en-US" altLang="zh-CN" sz="1600" dirty="0" smtClean="0">
              <a:solidFill>
                <a:srgbClr val="203864"/>
              </a:solidFill>
              <a:latin typeface="Tahoma" panose="020B0604030504040204" pitchFamily="34" charset="0"/>
              <a:ea typeface="Tahoma" panose="020B0604030504040204" pitchFamily="34" charset="0"/>
              <a:cs typeface="Tahoma" panose="020B0604030504040204" pitchFamily="34" charset="0"/>
            </a:endParaRPr>
          </a:p>
        </p:txBody>
      </p:sp>
      <p:pic>
        <p:nvPicPr>
          <p:cNvPr id="2" name="Picture 1"/>
          <p:cNvPicPr>
            <a:picLocks noChangeAspect="1"/>
          </p:cNvPicPr>
          <p:nvPr/>
        </p:nvPicPr>
        <p:blipFill>
          <a:blip r:embed="rId2"/>
          <a:stretch>
            <a:fillRect/>
          </a:stretch>
        </p:blipFill>
        <p:spPr>
          <a:xfrm>
            <a:off x="3742696" y="985292"/>
            <a:ext cx="5090518" cy="3600400"/>
          </a:xfrm>
          <a:prstGeom prst="rect">
            <a:avLst/>
          </a:prstGeom>
        </p:spPr>
      </p:pic>
      <p:sp>
        <p:nvSpPr>
          <p:cNvPr id="4" name="TextBox 3"/>
          <p:cNvSpPr txBox="1"/>
          <p:nvPr/>
        </p:nvSpPr>
        <p:spPr>
          <a:xfrm>
            <a:off x="3635896" y="4729708"/>
            <a:ext cx="5338321" cy="600164"/>
          </a:xfrm>
          <a:prstGeom prst="rect">
            <a:avLst/>
          </a:prstGeom>
          <a:noFill/>
        </p:spPr>
        <p:txBody>
          <a:bodyPr wrap="none" rtlCol="0">
            <a:spAutoFit/>
          </a:bodyPr>
          <a:lstStyle/>
          <a:p>
            <a:pPr fontAlgn="base"/>
            <a:r>
              <a:rPr lang="en-US" sz="1100" dirty="0" err="1"/>
              <a:t>Römpp</a:t>
            </a:r>
            <a:r>
              <a:rPr lang="en-US" sz="1100" dirty="0"/>
              <a:t> A, Spengler B. Mass spectrometry imaging with high resolution in mass and space. </a:t>
            </a:r>
            <a:endParaRPr lang="en-US" sz="1100" dirty="0" smtClean="0"/>
          </a:p>
          <a:p>
            <a:pPr fontAlgn="base"/>
            <a:r>
              <a:rPr lang="en-US" sz="1100" dirty="0" err="1" smtClean="0"/>
              <a:t>Histochemistry</a:t>
            </a:r>
            <a:r>
              <a:rPr lang="en-US" sz="1100" dirty="0" smtClean="0"/>
              <a:t> </a:t>
            </a:r>
            <a:r>
              <a:rPr lang="en-US" sz="1100" dirty="0"/>
              <a:t>and Cell Biology. </a:t>
            </a:r>
            <a:r>
              <a:rPr lang="en-US" sz="1100" dirty="0" smtClean="0"/>
              <a:t>2013 </a:t>
            </a:r>
            <a:r>
              <a:rPr lang="en-US" sz="1100" dirty="0"/>
              <a:t>Jun;139(6):759-783. </a:t>
            </a:r>
            <a:endParaRPr lang="en-US" sz="1100" dirty="0" smtClean="0"/>
          </a:p>
          <a:p>
            <a:pPr fontAlgn="base"/>
            <a:r>
              <a:rPr lang="en-US" sz="1100" b="1" dirty="0" smtClean="0">
                <a:effectLst>
                  <a:outerShdw blurRad="38100" dist="38100" dir="2700000" algn="tl">
                    <a:srgbClr val="000000">
                      <a:alpha val="43137"/>
                    </a:srgbClr>
                  </a:outerShdw>
                </a:effectLst>
              </a:rPr>
              <a:t>DOI</a:t>
            </a:r>
            <a:r>
              <a:rPr lang="en-US" sz="1100" b="1" dirty="0">
                <a:effectLst>
                  <a:outerShdw blurRad="38100" dist="38100" dir="2700000" algn="tl">
                    <a:srgbClr val="000000">
                      <a:alpha val="43137"/>
                    </a:srgbClr>
                  </a:outerShdw>
                </a:effectLst>
              </a:rPr>
              <a:t>: 10.1007/s00418-013-1097-6</a:t>
            </a:r>
            <a:r>
              <a:rPr lang="en-US" sz="1100" b="1" dirty="0" smtClean="0">
                <a:effectLst>
                  <a:outerShdw blurRad="38100" dist="38100" dir="2700000" algn="tl">
                    <a:srgbClr val="000000">
                      <a:alpha val="43137"/>
                    </a:srgbClr>
                  </a:outerShdw>
                </a:effectLst>
              </a:rPr>
              <a:t>.</a:t>
            </a:r>
            <a:endParaRPr lang="en-US" sz="1100"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4128950266"/>
      </p:ext>
    </p:extLst>
  </p:cSld>
  <p:clrMapOvr>
    <a:masterClrMapping/>
  </p:clrMapOvr>
  <p:transition spd="slow" advTm="2000">
    <p:push dir="u"/>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419872" y="4225652"/>
            <a:ext cx="1547233" cy="875027"/>
          </a:xfrm>
          <a:prstGeom prst="rect">
            <a:avLst/>
          </a:prstGeom>
        </p:spPr>
      </p:pic>
      <p:sp>
        <p:nvSpPr>
          <p:cNvPr id="3" name="标题 2"/>
          <p:cNvSpPr>
            <a:spLocks noGrp="1"/>
          </p:cNvSpPr>
          <p:nvPr>
            <p:ph type="title" idx="4294967295"/>
          </p:nvPr>
        </p:nvSpPr>
        <p:spPr>
          <a:xfrm>
            <a:off x="1043608" y="121196"/>
            <a:ext cx="5400600" cy="648071"/>
          </a:xfrm>
        </p:spPr>
        <p:txBody>
          <a:bodyPr>
            <a:normAutofit/>
          </a:bodyPr>
          <a:lstStyle/>
          <a:p>
            <a:pPr algn="l"/>
            <a:r>
              <a:rPr lang="en-US" altLang="zh-CN" sz="3600" dirty="0" err="1" smtClean="0">
                <a:solidFill>
                  <a:srgbClr val="203864"/>
                </a:solidFill>
                <a:latin typeface="Tahoma" panose="020B0604030504040204" pitchFamily="34" charset="0"/>
                <a:ea typeface="Tahoma" panose="020B0604030504040204" pitchFamily="34" charset="0"/>
                <a:cs typeface="Tahoma" panose="020B0604030504040204" pitchFamily="34" charset="0"/>
              </a:rPr>
              <a:t>imzML</a:t>
            </a:r>
            <a:r>
              <a:rPr lang="en-US" altLang="zh-CN" sz="3600" dirty="0" smtClean="0">
                <a:solidFill>
                  <a:srgbClr val="203864"/>
                </a:solidFill>
                <a:latin typeface="Tahoma" panose="020B0604030504040204" pitchFamily="34" charset="0"/>
                <a:ea typeface="Tahoma" panose="020B0604030504040204" pitchFamily="34" charset="0"/>
                <a:cs typeface="Tahoma" panose="020B0604030504040204" pitchFamily="34" charset="0"/>
              </a:rPr>
              <a:t> for MS-imaging</a:t>
            </a:r>
            <a:endParaRPr lang="zh-CN" altLang="en-US" sz="3600" dirty="0">
              <a:solidFill>
                <a:srgbClr val="203864"/>
              </a:solidFill>
              <a:latin typeface="Tahoma" panose="020B0604030504040204" pitchFamily="34" charset="0"/>
              <a:ea typeface="Tahoma" panose="020B0604030504040204" pitchFamily="34" charset="0"/>
              <a:cs typeface="Tahoma" panose="020B0604030504040204" pitchFamily="34" charset="0"/>
            </a:endParaRPr>
          </a:p>
        </p:txBody>
      </p:sp>
      <p:sp>
        <p:nvSpPr>
          <p:cNvPr id="5" name="内容占位符 4"/>
          <p:cNvSpPr>
            <a:spLocks noGrp="1"/>
          </p:cNvSpPr>
          <p:nvPr>
            <p:ph idx="4294967295"/>
          </p:nvPr>
        </p:nvSpPr>
        <p:spPr>
          <a:xfrm>
            <a:off x="457201" y="971550"/>
            <a:ext cx="5152302" cy="2029966"/>
          </a:xfrm>
        </p:spPr>
        <p:txBody>
          <a:bodyPr>
            <a:normAutofit/>
          </a:bodyPr>
          <a:lstStyle/>
          <a:p>
            <a:r>
              <a:rPr lang="en-US" altLang="zh-CN" sz="2400" dirty="0" smtClean="0">
                <a:solidFill>
                  <a:srgbClr val="203864"/>
                </a:solidFill>
                <a:latin typeface="Tahoma" panose="020B0604030504040204" pitchFamily="34" charset="0"/>
                <a:ea typeface="Tahoma" panose="020B0604030504040204" pitchFamily="34" charset="0"/>
                <a:cs typeface="Tahoma" panose="020B0604030504040204" pitchFamily="34" charset="0"/>
              </a:rPr>
              <a:t>Mzkit Supports the </a:t>
            </a:r>
            <a:r>
              <a:rPr lang="en-US" altLang="zh-CN" sz="2400" dirty="0" err="1" smtClean="0">
                <a:solidFill>
                  <a:srgbClr val="203864"/>
                </a:solidFill>
                <a:latin typeface="Tahoma" panose="020B0604030504040204" pitchFamily="34" charset="0"/>
                <a:ea typeface="Tahoma" panose="020B0604030504040204" pitchFamily="34" charset="0"/>
                <a:cs typeface="Tahoma" panose="020B0604030504040204" pitchFamily="34" charset="0"/>
              </a:rPr>
              <a:t>imzML</a:t>
            </a:r>
            <a:r>
              <a:rPr lang="en-US" altLang="zh-CN" sz="2400" dirty="0" smtClean="0">
                <a:solidFill>
                  <a:srgbClr val="203864"/>
                </a:solidFill>
                <a:latin typeface="Tahoma" panose="020B0604030504040204" pitchFamily="34" charset="0"/>
                <a:ea typeface="Tahoma" panose="020B0604030504040204" pitchFamily="34" charset="0"/>
                <a:cs typeface="Tahoma" panose="020B0604030504040204" pitchFamily="34" charset="0"/>
              </a:rPr>
              <a:t> file format for view </a:t>
            </a:r>
            <a:r>
              <a:rPr lang="en-US" altLang="zh-CN" sz="2400" dirty="0" err="1" smtClean="0">
                <a:solidFill>
                  <a:srgbClr val="203864"/>
                </a:solidFill>
                <a:latin typeface="Tahoma" panose="020B0604030504040204" pitchFamily="34" charset="0"/>
                <a:ea typeface="Tahoma" panose="020B0604030504040204" pitchFamily="34" charset="0"/>
                <a:cs typeface="Tahoma" panose="020B0604030504040204" pitchFamily="34" charset="0"/>
              </a:rPr>
              <a:t>ms</a:t>
            </a:r>
            <a:r>
              <a:rPr lang="en-US" altLang="zh-CN" sz="2400" dirty="0" smtClean="0">
                <a:solidFill>
                  <a:srgbClr val="203864"/>
                </a:solidFill>
                <a:latin typeface="Tahoma" panose="020B0604030504040204" pitchFamily="34" charset="0"/>
                <a:ea typeface="Tahoma" panose="020B0604030504040204" pitchFamily="34" charset="0"/>
                <a:cs typeface="Tahoma" panose="020B0604030504040204" pitchFamily="34" charset="0"/>
              </a:rPr>
              <a:t>-imaging content.</a:t>
            </a:r>
          </a:p>
          <a:p>
            <a:endParaRPr lang="en-US" altLang="zh-CN" sz="2400" dirty="0" smtClean="0">
              <a:solidFill>
                <a:srgbClr val="203864"/>
              </a:solidFill>
              <a:latin typeface="Tahoma" panose="020B0604030504040204" pitchFamily="34" charset="0"/>
              <a:ea typeface="Tahoma" panose="020B0604030504040204" pitchFamily="34" charset="0"/>
              <a:cs typeface="Tahoma" panose="020B0604030504040204" pitchFamily="34" charset="0"/>
            </a:endParaRPr>
          </a:p>
        </p:txBody>
      </p:sp>
      <p:pic>
        <p:nvPicPr>
          <p:cNvPr id="2" name="Picture 1"/>
          <p:cNvPicPr>
            <a:picLocks noChangeAspect="1"/>
          </p:cNvPicPr>
          <p:nvPr/>
        </p:nvPicPr>
        <p:blipFill>
          <a:blip r:embed="rId3"/>
          <a:stretch>
            <a:fillRect/>
          </a:stretch>
        </p:blipFill>
        <p:spPr>
          <a:xfrm>
            <a:off x="96187" y="3577580"/>
            <a:ext cx="2243905" cy="1596059"/>
          </a:xfrm>
          <a:prstGeom prst="rect">
            <a:avLst/>
          </a:prstGeom>
        </p:spPr>
      </p:pic>
      <p:pic>
        <p:nvPicPr>
          <p:cNvPr id="6" name="Picture 5"/>
          <p:cNvPicPr>
            <a:picLocks noChangeAspect="1"/>
          </p:cNvPicPr>
          <p:nvPr/>
        </p:nvPicPr>
        <p:blipFill>
          <a:blip r:embed="rId4"/>
          <a:stretch>
            <a:fillRect/>
          </a:stretch>
        </p:blipFill>
        <p:spPr>
          <a:xfrm>
            <a:off x="5940152" y="3344287"/>
            <a:ext cx="2611722" cy="1913263"/>
          </a:xfrm>
          <a:prstGeom prst="rect">
            <a:avLst/>
          </a:prstGeom>
        </p:spPr>
      </p:pic>
      <p:sp>
        <p:nvSpPr>
          <p:cNvPr id="7" name="Right Arrow 6"/>
          <p:cNvSpPr/>
          <p:nvPr/>
        </p:nvSpPr>
        <p:spPr>
          <a:xfrm>
            <a:off x="2498555" y="4400016"/>
            <a:ext cx="810828" cy="484632"/>
          </a:xfrm>
          <a:prstGeom prst="rightArrow">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8" name="Right Arrow 7"/>
          <p:cNvSpPr/>
          <p:nvPr/>
        </p:nvSpPr>
        <p:spPr>
          <a:xfrm>
            <a:off x="5010622" y="4405244"/>
            <a:ext cx="810828" cy="484632"/>
          </a:xfrm>
          <a:prstGeom prst="rightArrow">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9" name="TextBox 8"/>
          <p:cNvSpPr txBox="1"/>
          <p:nvPr/>
        </p:nvSpPr>
        <p:spPr>
          <a:xfrm>
            <a:off x="755576" y="5189020"/>
            <a:ext cx="1944216" cy="369332"/>
          </a:xfrm>
          <a:prstGeom prst="rect">
            <a:avLst/>
          </a:prstGeom>
          <a:noFill/>
        </p:spPr>
        <p:txBody>
          <a:bodyPr wrap="square" rtlCol="0">
            <a:spAutoFit/>
          </a:bodyPr>
          <a:lstStyle/>
          <a:p>
            <a:r>
              <a:rPr lang="en-US" dirty="0"/>
              <a:t>[</a:t>
            </a:r>
            <a:r>
              <a:rPr lang="en-US" dirty="0" smtClean="0"/>
              <a:t>Main] Open</a:t>
            </a:r>
            <a:endParaRPr lang="en-US" dirty="0"/>
          </a:p>
        </p:txBody>
      </p:sp>
      <p:sp>
        <p:nvSpPr>
          <p:cNvPr id="10" name="TextBox 9"/>
          <p:cNvSpPr txBox="1"/>
          <p:nvPr/>
        </p:nvSpPr>
        <p:spPr>
          <a:xfrm>
            <a:off x="2879543" y="5199648"/>
            <a:ext cx="2351362" cy="369332"/>
          </a:xfrm>
          <a:prstGeom prst="rect">
            <a:avLst/>
          </a:prstGeom>
          <a:noFill/>
        </p:spPr>
        <p:txBody>
          <a:bodyPr wrap="square" rtlCol="0">
            <a:spAutoFit/>
          </a:bodyPr>
          <a:lstStyle/>
          <a:p>
            <a:r>
              <a:rPr lang="en-US" dirty="0" smtClean="0"/>
              <a:t>Select </a:t>
            </a:r>
            <a:r>
              <a:rPr lang="en-US" dirty="0" err="1" smtClean="0">
                <a:effectLst>
                  <a:outerShdw blurRad="38100" dist="38100" dir="2700000" algn="tl">
                    <a:srgbClr val="000000">
                      <a:alpha val="43137"/>
                    </a:srgbClr>
                  </a:outerShdw>
                </a:effectLst>
              </a:rPr>
              <a:t>imzML</a:t>
            </a:r>
            <a:r>
              <a:rPr lang="en-US" dirty="0" smtClean="0"/>
              <a:t> format</a:t>
            </a:r>
            <a:endParaRPr lang="en-US" dirty="0"/>
          </a:p>
        </p:txBody>
      </p:sp>
      <p:sp>
        <p:nvSpPr>
          <p:cNvPr id="11" name="TextBox 10"/>
          <p:cNvSpPr txBox="1"/>
          <p:nvPr/>
        </p:nvSpPr>
        <p:spPr>
          <a:xfrm>
            <a:off x="5940152" y="5199648"/>
            <a:ext cx="2881450" cy="369332"/>
          </a:xfrm>
          <a:prstGeom prst="rect">
            <a:avLst/>
          </a:prstGeom>
          <a:noFill/>
        </p:spPr>
        <p:txBody>
          <a:bodyPr wrap="square" rtlCol="0">
            <a:spAutoFit/>
          </a:bodyPr>
          <a:lstStyle/>
          <a:p>
            <a:r>
              <a:rPr lang="en-US" dirty="0" smtClean="0"/>
              <a:t>Select </a:t>
            </a:r>
            <a:r>
              <a:rPr lang="en-US" dirty="0" smtClean="0">
                <a:effectLst>
                  <a:outerShdw blurRad="38100" dist="38100" dir="2700000" algn="tl">
                    <a:srgbClr val="000000">
                      <a:alpha val="43137"/>
                    </a:srgbClr>
                  </a:outerShdw>
                </a:effectLst>
              </a:rPr>
              <a:t>ion </a:t>
            </a:r>
            <a:r>
              <a:rPr lang="en-US" dirty="0" smtClean="0"/>
              <a:t>for view image</a:t>
            </a:r>
            <a:endParaRPr lang="en-US" dirty="0"/>
          </a:p>
        </p:txBody>
      </p:sp>
      <p:pic>
        <p:nvPicPr>
          <p:cNvPr id="1026" name="Picture 2" descr="D:\mzkit\src\assembly\assembly\MarkupData\imzML\data structure imzml3.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840847" y="841276"/>
            <a:ext cx="2611722" cy="2386112"/>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179512" y="2945334"/>
            <a:ext cx="3068469" cy="707886"/>
          </a:xfrm>
          <a:prstGeom prst="rect">
            <a:avLst/>
          </a:prstGeom>
          <a:noFill/>
        </p:spPr>
        <p:txBody>
          <a:bodyPr wrap="none" rtlCol="0">
            <a:spAutoFit/>
          </a:bodyPr>
          <a:lstStyle/>
          <a:p>
            <a:r>
              <a:rPr lang="en-US" altLang="zh-CN" sz="2000" b="1" dirty="0" smtClean="0">
                <a:effectLst>
                  <a:outerShdw blurRad="38100" dist="38100" dir="2700000" algn="tl">
                    <a:srgbClr val="000000">
                      <a:alpha val="43137"/>
                    </a:srgbClr>
                  </a:outerShdw>
                </a:effectLst>
              </a:rPr>
              <a:t>Steps for view MS-imaging </a:t>
            </a:r>
          </a:p>
          <a:p>
            <a:r>
              <a:rPr lang="en-US" altLang="zh-CN" sz="2000" b="1" dirty="0" smtClean="0">
                <a:effectLst>
                  <a:outerShdw blurRad="38100" dist="38100" dir="2700000" algn="tl">
                    <a:srgbClr val="000000">
                      <a:alpha val="43137"/>
                    </a:srgbClr>
                  </a:outerShdw>
                </a:effectLst>
              </a:rPr>
              <a:t>in </a:t>
            </a:r>
            <a:r>
              <a:rPr lang="en-US" altLang="zh-CN" sz="2000" b="1" dirty="0">
                <a:effectLst>
                  <a:outerShdw blurRad="38100" dist="38100" dir="2700000" algn="tl">
                    <a:srgbClr val="000000">
                      <a:alpha val="43137"/>
                    </a:srgbClr>
                  </a:outerShdw>
                </a:effectLst>
              </a:rPr>
              <a:t>M</a:t>
            </a:r>
            <a:r>
              <a:rPr lang="en-US" altLang="zh-CN" sz="2000" b="1" dirty="0" smtClean="0">
                <a:effectLst>
                  <a:outerShdw blurRad="38100" dist="38100" dir="2700000" algn="tl">
                    <a:srgbClr val="000000">
                      <a:alpha val="43137"/>
                    </a:srgbClr>
                  </a:outerShdw>
                </a:effectLst>
              </a:rPr>
              <a:t>zkit:</a:t>
            </a:r>
            <a:endParaRPr lang="zh-CN" altLang="en-US" sz="2000"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853795012"/>
      </p:ext>
    </p:extLst>
  </p:cSld>
  <p:clrMapOvr>
    <a:masterClrMapping/>
  </p:clrMapOvr>
  <p:transition spd="slow" advTm="2000">
    <p:push dir="u"/>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1547664" y="841276"/>
            <a:ext cx="6094312" cy="4464496"/>
          </a:xfrm>
          <a:prstGeom prst="rect">
            <a:avLst/>
          </a:prstGeom>
        </p:spPr>
      </p:pic>
      <p:sp>
        <p:nvSpPr>
          <p:cNvPr id="3" name="标题 2"/>
          <p:cNvSpPr>
            <a:spLocks noGrp="1"/>
          </p:cNvSpPr>
          <p:nvPr>
            <p:ph type="title" idx="4294967295"/>
          </p:nvPr>
        </p:nvSpPr>
        <p:spPr>
          <a:xfrm>
            <a:off x="1043608" y="121196"/>
            <a:ext cx="5400600" cy="648071"/>
          </a:xfrm>
        </p:spPr>
        <p:txBody>
          <a:bodyPr>
            <a:normAutofit/>
          </a:bodyPr>
          <a:lstStyle/>
          <a:p>
            <a:pPr algn="l"/>
            <a:r>
              <a:rPr lang="en-US" altLang="zh-CN" sz="3600" dirty="0" smtClean="0">
                <a:solidFill>
                  <a:srgbClr val="203864"/>
                </a:solidFill>
                <a:latin typeface="Tahoma" panose="020B0604030504040204" pitchFamily="34" charset="0"/>
                <a:ea typeface="Tahoma" panose="020B0604030504040204" pitchFamily="34" charset="0"/>
                <a:cs typeface="Tahoma" panose="020B0604030504040204" pitchFamily="34" charset="0"/>
              </a:rPr>
              <a:t>MS-imaging</a:t>
            </a:r>
            <a:endParaRPr lang="zh-CN" altLang="en-US" sz="3600" dirty="0">
              <a:solidFill>
                <a:srgbClr val="203864"/>
              </a:solidFill>
              <a:latin typeface="Tahoma" panose="020B0604030504040204" pitchFamily="34" charset="0"/>
              <a:ea typeface="Tahoma" panose="020B0604030504040204" pitchFamily="34" charset="0"/>
              <a:cs typeface="Tahoma" panose="020B0604030504040204" pitchFamily="34" charset="0"/>
            </a:endParaRPr>
          </a:p>
        </p:txBody>
      </p:sp>
      <p:sp>
        <p:nvSpPr>
          <p:cNvPr id="5" name="内容占位符 4"/>
          <p:cNvSpPr>
            <a:spLocks noGrp="1"/>
          </p:cNvSpPr>
          <p:nvPr>
            <p:ph idx="4294967295"/>
          </p:nvPr>
        </p:nvSpPr>
        <p:spPr>
          <a:xfrm>
            <a:off x="2602858" y="5220022"/>
            <a:ext cx="3754760" cy="373782"/>
          </a:xfrm>
        </p:spPr>
        <p:txBody>
          <a:bodyPr>
            <a:normAutofit/>
          </a:bodyPr>
          <a:lstStyle/>
          <a:p>
            <a:pPr algn="ctr"/>
            <a:r>
              <a:rPr lang="en-US" altLang="zh-CN" sz="1400" dirty="0" smtClean="0">
                <a:solidFill>
                  <a:srgbClr val="203864"/>
                </a:solidFill>
                <a:latin typeface="Tahoma" panose="020B0604030504040204" pitchFamily="34" charset="0"/>
                <a:ea typeface="Tahoma" panose="020B0604030504040204" pitchFamily="34" charset="0"/>
                <a:cs typeface="Tahoma" panose="020B0604030504040204" pitchFamily="34" charset="0"/>
              </a:rPr>
              <a:t>MS-imaging in Mzkit</a:t>
            </a:r>
          </a:p>
        </p:txBody>
      </p:sp>
      <p:sp>
        <p:nvSpPr>
          <p:cNvPr id="12" name="矩形 1"/>
          <p:cNvSpPr/>
          <p:nvPr/>
        </p:nvSpPr>
        <p:spPr>
          <a:xfrm>
            <a:off x="1691680" y="1653977"/>
            <a:ext cx="1872208" cy="1491555"/>
          </a:xfrm>
          <a:prstGeom prst="rect">
            <a:avLst/>
          </a:prstGeom>
          <a:noFill/>
          <a:ln w="3175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
          <p:cNvSpPr/>
          <p:nvPr/>
        </p:nvSpPr>
        <p:spPr>
          <a:xfrm>
            <a:off x="1763688" y="3212455"/>
            <a:ext cx="1800200" cy="1719535"/>
          </a:xfrm>
          <a:prstGeom prst="rect">
            <a:avLst/>
          </a:prstGeom>
          <a:noFill/>
          <a:ln w="3175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
          <p:cNvSpPr/>
          <p:nvPr/>
        </p:nvSpPr>
        <p:spPr>
          <a:xfrm>
            <a:off x="3629665" y="2065412"/>
            <a:ext cx="3750648" cy="2304256"/>
          </a:xfrm>
          <a:prstGeom prst="rect">
            <a:avLst/>
          </a:prstGeom>
          <a:noFill/>
          <a:ln w="3175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 name="肘形连接符 22"/>
          <p:cNvCxnSpPr>
            <a:stCxn id="12" idx="0"/>
            <a:endCxn id="17" idx="0"/>
          </p:cNvCxnSpPr>
          <p:nvPr/>
        </p:nvCxnSpPr>
        <p:spPr>
          <a:xfrm rot="16200000" flipH="1" flipV="1">
            <a:off x="1692406" y="825159"/>
            <a:ext cx="106560" cy="1764196"/>
          </a:xfrm>
          <a:prstGeom prst="bentConnector3">
            <a:avLst>
              <a:gd name="adj1" fmla="val -214527"/>
            </a:avLst>
          </a:prstGeom>
          <a:ln w="31750">
            <a:solidFill>
              <a:srgbClr val="00B0F0"/>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35496" y="1760537"/>
            <a:ext cx="1656184" cy="1415772"/>
          </a:xfrm>
          <a:prstGeom prst="rect">
            <a:avLst/>
          </a:prstGeom>
          <a:noFill/>
        </p:spPr>
        <p:txBody>
          <a:bodyPr wrap="square" rtlCol="0">
            <a:spAutoFit/>
          </a:bodyPr>
          <a:lstStyle/>
          <a:p>
            <a:r>
              <a:rPr lang="en-US" u="sng" dirty="0" smtClean="0"/>
              <a:t>Ion Explorer</a:t>
            </a:r>
          </a:p>
          <a:p>
            <a:endParaRPr lang="en-US" sz="800" dirty="0"/>
          </a:p>
          <a:p>
            <a:r>
              <a:rPr lang="en-US" sz="1200" dirty="0" smtClean="0"/>
              <a:t>Select one ion or multiple ions at here.</a:t>
            </a:r>
          </a:p>
          <a:p>
            <a:r>
              <a:rPr lang="en-US" sz="1200" dirty="0" smtClean="0"/>
              <a:t>Context menu on mouse right click for run image rendering. </a:t>
            </a:r>
            <a:endParaRPr lang="en-US" sz="1200" dirty="0"/>
          </a:p>
        </p:txBody>
      </p:sp>
      <p:sp>
        <p:nvSpPr>
          <p:cNvPr id="24" name="TextBox 23"/>
          <p:cNvSpPr txBox="1"/>
          <p:nvPr/>
        </p:nvSpPr>
        <p:spPr>
          <a:xfrm>
            <a:off x="0" y="3937620"/>
            <a:ext cx="1656184" cy="1046440"/>
          </a:xfrm>
          <a:prstGeom prst="rect">
            <a:avLst/>
          </a:prstGeom>
          <a:noFill/>
        </p:spPr>
        <p:txBody>
          <a:bodyPr wrap="square" rtlCol="0">
            <a:spAutoFit/>
          </a:bodyPr>
          <a:lstStyle/>
          <a:p>
            <a:r>
              <a:rPr lang="en-US" altLang="zh-CN" u="sng" dirty="0" smtClean="0"/>
              <a:t>Render Options</a:t>
            </a:r>
            <a:endParaRPr lang="en-US" u="sng" dirty="0"/>
          </a:p>
          <a:p>
            <a:endParaRPr lang="en-US" sz="800" dirty="0" smtClean="0"/>
          </a:p>
          <a:p>
            <a:r>
              <a:rPr lang="en-US" sz="1200" dirty="0" smtClean="0"/>
              <a:t>Tweaks of the MS-Imaging rendering options</a:t>
            </a:r>
          </a:p>
        </p:txBody>
      </p:sp>
      <p:cxnSp>
        <p:nvCxnSpPr>
          <p:cNvPr id="25" name="肘形连接符 22"/>
          <p:cNvCxnSpPr>
            <a:stCxn id="13" idx="2"/>
            <a:endCxn id="24" idx="2"/>
          </p:cNvCxnSpPr>
          <p:nvPr/>
        </p:nvCxnSpPr>
        <p:spPr>
          <a:xfrm rot="5400000">
            <a:off x="1719905" y="4040177"/>
            <a:ext cx="52070" cy="1835696"/>
          </a:xfrm>
          <a:prstGeom prst="bentConnector3">
            <a:avLst>
              <a:gd name="adj1" fmla="val 539024"/>
            </a:avLst>
          </a:prstGeom>
          <a:ln w="31750">
            <a:solidFill>
              <a:srgbClr val="00B0F0"/>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506097" y="1693609"/>
            <a:ext cx="1656184" cy="861774"/>
          </a:xfrm>
          <a:prstGeom prst="rect">
            <a:avLst/>
          </a:prstGeom>
          <a:noFill/>
        </p:spPr>
        <p:txBody>
          <a:bodyPr wrap="square" rtlCol="0">
            <a:spAutoFit/>
          </a:bodyPr>
          <a:lstStyle/>
          <a:p>
            <a:r>
              <a:rPr lang="en-US" altLang="zh-CN" u="sng" dirty="0" smtClean="0"/>
              <a:t>Content Viewer</a:t>
            </a:r>
            <a:endParaRPr lang="en-US" u="sng" dirty="0"/>
          </a:p>
          <a:p>
            <a:endParaRPr lang="en-US" sz="800" dirty="0" smtClean="0"/>
          </a:p>
          <a:p>
            <a:r>
              <a:rPr lang="en-US" sz="1200" dirty="0" smtClean="0"/>
              <a:t>View MS-Imaging rendering image output</a:t>
            </a:r>
          </a:p>
        </p:txBody>
      </p:sp>
      <p:cxnSp>
        <p:nvCxnSpPr>
          <p:cNvPr id="29" name="肘形连接符 22"/>
          <p:cNvCxnSpPr>
            <a:stCxn id="14" idx="2"/>
            <a:endCxn id="28" idx="2"/>
          </p:cNvCxnSpPr>
          <p:nvPr/>
        </p:nvCxnSpPr>
        <p:spPr>
          <a:xfrm rot="5400000" flipH="1" flipV="1">
            <a:off x="6012446" y="2047926"/>
            <a:ext cx="1814285" cy="2829200"/>
          </a:xfrm>
          <a:prstGeom prst="bentConnector3">
            <a:avLst>
              <a:gd name="adj1" fmla="val -12600"/>
            </a:avLst>
          </a:prstGeom>
          <a:ln w="31750">
            <a:solidFill>
              <a:srgbClr val="00B0F0"/>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04271863"/>
      </p:ext>
    </p:extLst>
  </p:cSld>
  <p:clrMapOvr>
    <a:masterClrMapping/>
  </p:clrMapOvr>
  <p:transition spd="slow" advTm="2000">
    <p:push dir="u"/>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idx="4294967295"/>
          </p:nvPr>
        </p:nvSpPr>
        <p:spPr>
          <a:xfrm>
            <a:off x="1475656" y="1561356"/>
            <a:ext cx="6264696" cy="1368152"/>
          </a:xfrm>
        </p:spPr>
        <p:txBody>
          <a:bodyPr>
            <a:noAutofit/>
          </a:bodyPr>
          <a:lstStyle/>
          <a:p>
            <a:r>
              <a:rPr lang="en-US" altLang="zh-CN" dirty="0" smtClean="0">
                <a:solidFill>
                  <a:srgbClr val="203864"/>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View GC-MS Targeted</a:t>
            </a:r>
            <a:endParaRPr lang="zh-CN" altLang="en-US" dirty="0">
              <a:solidFill>
                <a:srgbClr val="203864"/>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053841173"/>
      </p:ext>
    </p:extLst>
  </p:cSld>
  <p:clrMapOvr>
    <a:masterClrMapping/>
  </p:clrMapOvr>
  <p:transition spd="slow" advTm="2000">
    <p:push dir="u"/>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idx="4294967295"/>
          </p:nvPr>
        </p:nvSpPr>
        <p:spPr>
          <a:xfrm>
            <a:off x="1043608" y="121196"/>
            <a:ext cx="5904656" cy="648071"/>
          </a:xfrm>
        </p:spPr>
        <p:txBody>
          <a:bodyPr>
            <a:normAutofit/>
          </a:bodyPr>
          <a:lstStyle/>
          <a:p>
            <a:pPr algn="l"/>
            <a:r>
              <a:rPr lang="en-US" altLang="zh-CN" sz="3600" dirty="0" smtClean="0">
                <a:solidFill>
                  <a:srgbClr val="203864"/>
                </a:solidFill>
                <a:latin typeface="Tahoma" panose="020B0604030504040204" pitchFamily="34" charset="0"/>
                <a:ea typeface="Tahoma" panose="020B0604030504040204" pitchFamily="34" charset="0"/>
                <a:cs typeface="Tahoma" panose="020B0604030504040204" pitchFamily="34" charset="0"/>
              </a:rPr>
              <a:t>View GC-MS Targeted</a:t>
            </a:r>
            <a:endParaRPr lang="zh-CN" altLang="en-US" sz="3600" dirty="0">
              <a:solidFill>
                <a:srgbClr val="203864"/>
              </a:solidFill>
              <a:latin typeface="Tahoma" panose="020B0604030504040204" pitchFamily="34" charset="0"/>
              <a:ea typeface="Tahoma" panose="020B0604030504040204" pitchFamily="34" charset="0"/>
              <a:cs typeface="Tahoma" panose="020B0604030504040204" pitchFamily="34" charset="0"/>
            </a:endParaRPr>
          </a:p>
        </p:txBody>
      </p:sp>
      <p:sp>
        <p:nvSpPr>
          <p:cNvPr id="5" name="内容占位符 4"/>
          <p:cNvSpPr>
            <a:spLocks noGrp="1"/>
          </p:cNvSpPr>
          <p:nvPr>
            <p:ph idx="4294967295"/>
          </p:nvPr>
        </p:nvSpPr>
        <p:spPr>
          <a:xfrm>
            <a:off x="457200" y="971550"/>
            <a:ext cx="8229600" cy="2606030"/>
          </a:xfrm>
        </p:spPr>
        <p:txBody>
          <a:bodyPr>
            <a:normAutofit/>
          </a:bodyPr>
          <a:lstStyle/>
          <a:p>
            <a:r>
              <a:rPr lang="en-US" altLang="zh-CN" sz="2400" dirty="0" smtClean="0">
                <a:solidFill>
                  <a:srgbClr val="203864"/>
                </a:solidFill>
                <a:latin typeface="Tahoma" panose="020B0604030504040204" pitchFamily="34" charset="0"/>
                <a:ea typeface="Tahoma" panose="020B0604030504040204" pitchFamily="34" charset="0"/>
                <a:cs typeface="Tahoma" panose="020B0604030504040204" pitchFamily="34" charset="0"/>
              </a:rPr>
              <a:t>The GC-MS targeted data in CDF file format is supported in Mzkit.</a:t>
            </a:r>
          </a:p>
          <a:p>
            <a:r>
              <a:rPr lang="en-US" altLang="zh-CN" sz="2400" dirty="0" smtClean="0">
                <a:solidFill>
                  <a:srgbClr val="203864"/>
                </a:solidFill>
                <a:latin typeface="Tahoma" panose="020B0604030504040204" pitchFamily="34" charset="0"/>
                <a:ea typeface="Tahoma" panose="020B0604030504040204" pitchFamily="34" charset="0"/>
                <a:cs typeface="Tahoma" panose="020B0604030504040204" pitchFamily="34" charset="0"/>
              </a:rPr>
              <a:t>View GC-MS targeted data in Mzkit includes view TIC data and SIM ions for metabolite quantification.</a:t>
            </a:r>
          </a:p>
          <a:p>
            <a:endParaRPr lang="en-US" altLang="zh-CN" sz="2400" dirty="0" smtClean="0">
              <a:solidFill>
                <a:srgbClr val="203864"/>
              </a:solidFill>
              <a:latin typeface="Tahoma" panose="020B0604030504040204" pitchFamily="34" charset="0"/>
              <a:ea typeface="Tahoma" panose="020B0604030504040204" pitchFamily="34" charset="0"/>
              <a:cs typeface="Tahoma" panose="020B0604030504040204" pitchFamily="34" charset="0"/>
            </a:endParaRPr>
          </a:p>
          <a:p>
            <a:endParaRPr lang="en-US" altLang="zh-CN" sz="2400" dirty="0" smtClean="0">
              <a:solidFill>
                <a:srgbClr val="203864"/>
              </a:solidFill>
              <a:latin typeface="Tahoma" panose="020B0604030504040204" pitchFamily="34" charset="0"/>
              <a:ea typeface="Tahoma" panose="020B0604030504040204" pitchFamily="34" charset="0"/>
              <a:cs typeface="Tahoma" panose="020B0604030504040204" pitchFamily="34" charset="0"/>
            </a:endParaRPr>
          </a:p>
        </p:txBody>
      </p:sp>
      <p:pic>
        <p:nvPicPr>
          <p:cNvPr id="4" name="Picture 1"/>
          <p:cNvPicPr>
            <a:picLocks noChangeAspect="1"/>
          </p:cNvPicPr>
          <p:nvPr/>
        </p:nvPicPr>
        <p:blipFill>
          <a:blip r:embed="rId2"/>
          <a:stretch>
            <a:fillRect/>
          </a:stretch>
        </p:blipFill>
        <p:spPr>
          <a:xfrm>
            <a:off x="107504" y="3425179"/>
            <a:ext cx="2270000" cy="1614619"/>
          </a:xfrm>
          <a:prstGeom prst="rect">
            <a:avLst/>
          </a:prstGeom>
        </p:spPr>
      </p:pic>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88367" y="3889734"/>
            <a:ext cx="1962522" cy="117324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889546" y="3039308"/>
            <a:ext cx="2944416" cy="20447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Box 6"/>
          <p:cNvSpPr txBox="1"/>
          <p:nvPr/>
        </p:nvSpPr>
        <p:spPr>
          <a:xfrm>
            <a:off x="827584" y="5089748"/>
            <a:ext cx="1944216" cy="369332"/>
          </a:xfrm>
          <a:prstGeom prst="rect">
            <a:avLst/>
          </a:prstGeom>
          <a:noFill/>
        </p:spPr>
        <p:txBody>
          <a:bodyPr wrap="square" rtlCol="0">
            <a:spAutoFit/>
          </a:bodyPr>
          <a:lstStyle/>
          <a:p>
            <a:r>
              <a:rPr lang="en-US" dirty="0"/>
              <a:t>[</a:t>
            </a:r>
            <a:r>
              <a:rPr lang="en-US" dirty="0" smtClean="0"/>
              <a:t>Main] Open</a:t>
            </a:r>
            <a:endParaRPr lang="en-US" dirty="0"/>
          </a:p>
        </p:txBody>
      </p:sp>
      <p:sp>
        <p:nvSpPr>
          <p:cNvPr id="8" name="TextBox 7"/>
          <p:cNvSpPr txBox="1"/>
          <p:nvPr/>
        </p:nvSpPr>
        <p:spPr>
          <a:xfrm>
            <a:off x="3232547" y="5079343"/>
            <a:ext cx="2074163" cy="369332"/>
          </a:xfrm>
          <a:prstGeom prst="rect">
            <a:avLst/>
          </a:prstGeom>
          <a:noFill/>
        </p:spPr>
        <p:txBody>
          <a:bodyPr wrap="square" rtlCol="0">
            <a:spAutoFit/>
          </a:bodyPr>
          <a:lstStyle/>
          <a:p>
            <a:r>
              <a:rPr lang="en-US" dirty="0" smtClean="0"/>
              <a:t>Select </a:t>
            </a:r>
            <a:r>
              <a:rPr lang="en-US" dirty="0" smtClean="0">
                <a:effectLst>
                  <a:outerShdw blurRad="38100" dist="38100" dir="2700000" algn="tl">
                    <a:srgbClr val="000000">
                      <a:alpha val="43137"/>
                    </a:srgbClr>
                  </a:outerShdw>
                </a:effectLst>
              </a:rPr>
              <a:t>CDF</a:t>
            </a:r>
            <a:r>
              <a:rPr lang="en-US" dirty="0" smtClean="0"/>
              <a:t> format</a:t>
            </a:r>
            <a:endParaRPr lang="en-US" dirty="0"/>
          </a:p>
        </p:txBody>
      </p:sp>
      <p:sp>
        <p:nvSpPr>
          <p:cNvPr id="9" name="TextBox 8"/>
          <p:cNvSpPr txBox="1"/>
          <p:nvPr/>
        </p:nvSpPr>
        <p:spPr>
          <a:xfrm>
            <a:off x="5887290" y="5089748"/>
            <a:ext cx="2719897" cy="369332"/>
          </a:xfrm>
          <a:prstGeom prst="rect">
            <a:avLst/>
          </a:prstGeom>
          <a:noFill/>
        </p:spPr>
        <p:txBody>
          <a:bodyPr wrap="square" rtlCol="0">
            <a:spAutoFit/>
          </a:bodyPr>
          <a:lstStyle/>
          <a:p>
            <a:r>
              <a:rPr lang="en-US" dirty="0" smtClean="0"/>
              <a:t>View GC-MS data in Mzkit</a:t>
            </a:r>
            <a:endParaRPr lang="en-US" dirty="0"/>
          </a:p>
        </p:txBody>
      </p:sp>
      <p:sp>
        <p:nvSpPr>
          <p:cNvPr id="10" name="Right Arrow 6"/>
          <p:cNvSpPr/>
          <p:nvPr/>
        </p:nvSpPr>
        <p:spPr>
          <a:xfrm>
            <a:off x="2475791" y="4196920"/>
            <a:ext cx="748779" cy="484632"/>
          </a:xfrm>
          <a:prstGeom prst="rightArrow">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Right Arrow 6"/>
          <p:cNvSpPr/>
          <p:nvPr/>
        </p:nvSpPr>
        <p:spPr>
          <a:xfrm>
            <a:off x="5148064" y="4209575"/>
            <a:ext cx="666146" cy="484632"/>
          </a:xfrm>
          <a:prstGeom prst="rightArrow">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2" name="TextBox 11"/>
          <p:cNvSpPr txBox="1"/>
          <p:nvPr/>
        </p:nvSpPr>
        <p:spPr>
          <a:xfrm>
            <a:off x="179512" y="2857500"/>
            <a:ext cx="4102213" cy="707886"/>
          </a:xfrm>
          <a:prstGeom prst="rect">
            <a:avLst/>
          </a:prstGeom>
          <a:noFill/>
        </p:spPr>
        <p:txBody>
          <a:bodyPr wrap="none" rtlCol="0">
            <a:spAutoFit/>
          </a:bodyPr>
          <a:lstStyle/>
          <a:p>
            <a:r>
              <a:rPr lang="en-US" altLang="zh-CN" sz="2000" b="1" dirty="0" smtClean="0">
                <a:effectLst>
                  <a:outerShdw blurRad="38100" dist="38100" dir="2700000" algn="tl">
                    <a:srgbClr val="000000">
                      <a:alpha val="43137"/>
                    </a:srgbClr>
                  </a:outerShdw>
                </a:effectLst>
              </a:rPr>
              <a:t>Steps for view GC-MS targeted data </a:t>
            </a:r>
          </a:p>
          <a:p>
            <a:r>
              <a:rPr lang="en-US" altLang="zh-CN" sz="2000" b="1" dirty="0" smtClean="0">
                <a:effectLst>
                  <a:outerShdw blurRad="38100" dist="38100" dir="2700000" algn="tl">
                    <a:srgbClr val="000000">
                      <a:alpha val="43137"/>
                    </a:srgbClr>
                  </a:outerShdw>
                </a:effectLst>
              </a:rPr>
              <a:t>in </a:t>
            </a:r>
            <a:r>
              <a:rPr lang="en-US" altLang="zh-CN" sz="2000" b="1" dirty="0">
                <a:effectLst>
                  <a:outerShdw blurRad="38100" dist="38100" dir="2700000" algn="tl">
                    <a:srgbClr val="000000">
                      <a:alpha val="43137"/>
                    </a:srgbClr>
                  </a:outerShdw>
                </a:effectLst>
              </a:rPr>
              <a:t>M</a:t>
            </a:r>
            <a:r>
              <a:rPr lang="en-US" altLang="zh-CN" sz="2000" b="1" dirty="0" smtClean="0">
                <a:effectLst>
                  <a:outerShdw blurRad="38100" dist="38100" dir="2700000" algn="tl">
                    <a:srgbClr val="000000">
                      <a:alpha val="43137"/>
                    </a:srgbClr>
                  </a:outerShdw>
                </a:effectLst>
              </a:rPr>
              <a:t>zkit:</a:t>
            </a:r>
            <a:endParaRPr lang="zh-CN" altLang="en-US" sz="2000"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705514070"/>
      </p:ext>
    </p:extLst>
  </p:cSld>
  <p:clrMapOvr>
    <a:masterClrMapping/>
  </p:clrMapOvr>
  <p:transition spd="slow" advTm="2000">
    <p:push dir="u"/>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06954" y="824805"/>
            <a:ext cx="6382546" cy="44089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标题 2"/>
          <p:cNvSpPr>
            <a:spLocks noGrp="1"/>
          </p:cNvSpPr>
          <p:nvPr>
            <p:ph type="title" idx="4294967295"/>
          </p:nvPr>
        </p:nvSpPr>
        <p:spPr>
          <a:xfrm>
            <a:off x="1043608" y="121196"/>
            <a:ext cx="5904656" cy="648071"/>
          </a:xfrm>
        </p:spPr>
        <p:txBody>
          <a:bodyPr>
            <a:normAutofit/>
          </a:bodyPr>
          <a:lstStyle/>
          <a:p>
            <a:pPr algn="l"/>
            <a:r>
              <a:rPr lang="en-US" altLang="zh-CN" sz="3600" dirty="0" smtClean="0">
                <a:solidFill>
                  <a:srgbClr val="203864"/>
                </a:solidFill>
                <a:latin typeface="Tahoma" panose="020B0604030504040204" pitchFamily="34" charset="0"/>
                <a:ea typeface="Tahoma" panose="020B0604030504040204" pitchFamily="34" charset="0"/>
                <a:cs typeface="Tahoma" panose="020B0604030504040204" pitchFamily="34" charset="0"/>
              </a:rPr>
              <a:t>View GC-MS Targeted</a:t>
            </a:r>
            <a:endParaRPr lang="zh-CN" altLang="en-US" sz="3600" dirty="0">
              <a:solidFill>
                <a:srgbClr val="203864"/>
              </a:solidFill>
              <a:latin typeface="Tahoma" panose="020B0604030504040204" pitchFamily="34" charset="0"/>
              <a:ea typeface="Tahoma" panose="020B0604030504040204" pitchFamily="34" charset="0"/>
              <a:cs typeface="Tahoma" panose="020B0604030504040204" pitchFamily="34" charset="0"/>
            </a:endParaRPr>
          </a:p>
        </p:txBody>
      </p:sp>
      <p:sp>
        <p:nvSpPr>
          <p:cNvPr id="5" name="内容占位符 4"/>
          <p:cNvSpPr>
            <a:spLocks noGrp="1"/>
          </p:cNvSpPr>
          <p:nvPr>
            <p:ph idx="4294967295"/>
          </p:nvPr>
        </p:nvSpPr>
        <p:spPr>
          <a:xfrm>
            <a:off x="2843808" y="5233764"/>
            <a:ext cx="3600400" cy="360040"/>
          </a:xfrm>
        </p:spPr>
        <p:txBody>
          <a:bodyPr>
            <a:normAutofit/>
          </a:bodyPr>
          <a:lstStyle/>
          <a:p>
            <a:r>
              <a:rPr lang="en-US" altLang="zh-CN" sz="1400" dirty="0" smtClean="0">
                <a:solidFill>
                  <a:srgbClr val="203864"/>
                </a:solidFill>
                <a:latin typeface="Tahoma" panose="020B0604030504040204" pitchFamily="34" charset="0"/>
                <a:ea typeface="Tahoma" panose="020B0604030504040204" pitchFamily="34" charset="0"/>
                <a:cs typeface="Tahoma" panose="020B0604030504040204" pitchFamily="34" charset="0"/>
              </a:rPr>
              <a:t>View SIM Ions Of GC-MS Targeted</a:t>
            </a:r>
          </a:p>
        </p:txBody>
      </p:sp>
      <p:sp>
        <p:nvSpPr>
          <p:cNvPr id="14" name="矩形 1"/>
          <p:cNvSpPr/>
          <p:nvPr/>
        </p:nvSpPr>
        <p:spPr>
          <a:xfrm>
            <a:off x="1475656" y="1796289"/>
            <a:ext cx="1440160" cy="1781291"/>
          </a:xfrm>
          <a:prstGeom prst="rect">
            <a:avLst/>
          </a:prstGeom>
          <a:noFill/>
          <a:ln w="3175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 name="肘形连接符 22"/>
          <p:cNvCxnSpPr>
            <a:stCxn id="14" idx="0"/>
            <a:endCxn id="16" idx="0"/>
          </p:cNvCxnSpPr>
          <p:nvPr/>
        </p:nvCxnSpPr>
        <p:spPr>
          <a:xfrm rot="16200000" flipV="1">
            <a:off x="1447432" y="1047984"/>
            <a:ext cx="35752" cy="1460857"/>
          </a:xfrm>
          <a:prstGeom prst="bentConnector3">
            <a:avLst>
              <a:gd name="adj1" fmla="val 739405"/>
            </a:avLst>
          </a:prstGeom>
          <a:ln w="31750">
            <a:solidFill>
              <a:srgbClr val="00B0F0"/>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5898" y="1760537"/>
            <a:ext cx="1481554" cy="2246769"/>
          </a:xfrm>
          <a:prstGeom prst="rect">
            <a:avLst/>
          </a:prstGeom>
          <a:noFill/>
        </p:spPr>
        <p:txBody>
          <a:bodyPr wrap="square" rtlCol="0">
            <a:spAutoFit/>
          </a:bodyPr>
          <a:lstStyle/>
          <a:p>
            <a:r>
              <a:rPr lang="en-US" u="sng" dirty="0" smtClean="0"/>
              <a:t>Feature Explorer</a:t>
            </a:r>
          </a:p>
          <a:p>
            <a:endParaRPr lang="en-US" sz="800" dirty="0"/>
          </a:p>
          <a:p>
            <a:r>
              <a:rPr lang="en-US" sz="1200" dirty="0" smtClean="0"/>
              <a:t>Select one ion at here for view mass spectrum plot data.</a:t>
            </a:r>
          </a:p>
          <a:p>
            <a:endParaRPr lang="en-US" sz="1200" dirty="0"/>
          </a:p>
          <a:p>
            <a:r>
              <a:rPr lang="en-US" sz="1200" dirty="0" smtClean="0"/>
              <a:t>Select TIC node for view TIC plot of the current GC-MS experiment </a:t>
            </a:r>
            <a:endParaRPr lang="en-US" sz="1200" dirty="0"/>
          </a:p>
        </p:txBody>
      </p:sp>
      <p:sp>
        <p:nvSpPr>
          <p:cNvPr id="21" name="矩形 1"/>
          <p:cNvSpPr/>
          <p:nvPr/>
        </p:nvSpPr>
        <p:spPr>
          <a:xfrm>
            <a:off x="2843808" y="4369668"/>
            <a:ext cx="4752528" cy="576064"/>
          </a:xfrm>
          <a:prstGeom prst="rect">
            <a:avLst/>
          </a:prstGeom>
          <a:noFill/>
          <a:ln w="3175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2" name="肘形连接符 22"/>
          <p:cNvCxnSpPr>
            <a:endCxn id="25" idx="2"/>
          </p:cNvCxnSpPr>
          <p:nvPr/>
        </p:nvCxnSpPr>
        <p:spPr>
          <a:xfrm>
            <a:off x="7591486" y="4621696"/>
            <a:ext cx="864169" cy="481541"/>
          </a:xfrm>
          <a:prstGeom prst="bentConnector4">
            <a:avLst>
              <a:gd name="adj1" fmla="val 7139"/>
              <a:gd name="adj2" fmla="val 147473"/>
            </a:avLst>
          </a:prstGeom>
          <a:ln w="31750">
            <a:solidFill>
              <a:srgbClr val="00B0F0"/>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7714878" y="3872131"/>
            <a:ext cx="1481554" cy="1231106"/>
          </a:xfrm>
          <a:prstGeom prst="rect">
            <a:avLst/>
          </a:prstGeom>
          <a:noFill/>
        </p:spPr>
        <p:txBody>
          <a:bodyPr wrap="square" rtlCol="0">
            <a:spAutoFit/>
          </a:bodyPr>
          <a:lstStyle/>
          <a:p>
            <a:r>
              <a:rPr lang="en-US" u="sng" dirty="0" smtClean="0"/>
              <a:t>Peak Explorer</a:t>
            </a:r>
          </a:p>
          <a:p>
            <a:endParaRPr lang="en-US" sz="800" dirty="0"/>
          </a:p>
          <a:p>
            <a:r>
              <a:rPr lang="en-US" sz="1200" dirty="0" smtClean="0"/>
              <a:t>View Ion peak on TIC at here, and select </a:t>
            </a:r>
            <a:r>
              <a:rPr lang="en-US" sz="1200" dirty="0" err="1" smtClean="0"/>
              <a:t>rt</a:t>
            </a:r>
            <a:r>
              <a:rPr lang="en-US" sz="1200" dirty="0" smtClean="0"/>
              <a:t> range with mouse drag.</a:t>
            </a:r>
            <a:endParaRPr lang="en-US" sz="1200" dirty="0"/>
          </a:p>
        </p:txBody>
      </p:sp>
      <p:sp>
        <p:nvSpPr>
          <p:cNvPr id="37" name="矩形 1"/>
          <p:cNvSpPr/>
          <p:nvPr/>
        </p:nvSpPr>
        <p:spPr>
          <a:xfrm>
            <a:off x="3203848" y="1849066"/>
            <a:ext cx="3888432" cy="2448594"/>
          </a:xfrm>
          <a:prstGeom prst="rect">
            <a:avLst/>
          </a:prstGeom>
          <a:noFill/>
          <a:ln w="3175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TextBox 37"/>
          <p:cNvSpPr txBox="1"/>
          <p:nvPr/>
        </p:nvSpPr>
        <p:spPr>
          <a:xfrm>
            <a:off x="7556232" y="1450698"/>
            <a:ext cx="1728192" cy="861774"/>
          </a:xfrm>
          <a:prstGeom prst="rect">
            <a:avLst/>
          </a:prstGeom>
          <a:noFill/>
        </p:spPr>
        <p:txBody>
          <a:bodyPr wrap="square" rtlCol="0">
            <a:spAutoFit/>
          </a:bodyPr>
          <a:lstStyle/>
          <a:p>
            <a:r>
              <a:rPr lang="en-US" u="sng" dirty="0" smtClean="0"/>
              <a:t>Content Viewer</a:t>
            </a:r>
          </a:p>
          <a:p>
            <a:endParaRPr lang="en-US" sz="800" dirty="0"/>
          </a:p>
          <a:p>
            <a:r>
              <a:rPr lang="en-US" sz="1200" dirty="0" smtClean="0"/>
              <a:t>View the mass spectrum of the selected ion peak</a:t>
            </a:r>
            <a:endParaRPr lang="en-US" sz="1200" dirty="0"/>
          </a:p>
        </p:txBody>
      </p:sp>
      <p:cxnSp>
        <p:nvCxnSpPr>
          <p:cNvPr id="39" name="肘形连接符 22"/>
          <p:cNvCxnSpPr>
            <a:stCxn id="37" idx="3"/>
            <a:endCxn id="38" idx="2"/>
          </p:cNvCxnSpPr>
          <p:nvPr/>
        </p:nvCxnSpPr>
        <p:spPr>
          <a:xfrm flipV="1">
            <a:off x="7092280" y="2312472"/>
            <a:ext cx="1328048" cy="760891"/>
          </a:xfrm>
          <a:prstGeom prst="bentConnector2">
            <a:avLst/>
          </a:prstGeom>
          <a:ln w="31750">
            <a:solidFill>
              <a:srgbClr val="00B0F0"/>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89761607"/>
      </p:ext>
    </p:extLst>
  </p:cSld>
  <p:clrMapOvr>
    <a:masterClrMapping/>
  </p:clrMapOvr>
  <p:transition spd="slow" advTm="2000">
    <p:push dir="u"/>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idx="4294967295"/>
          </p:nvPr>
        </p:nvSpPr>
        <p:spPr>
          <a:xfrm>
            <a:off x="1043608" y="121196"/>
            <a:ext cx="5400600" cy="648071"/>
          </a:xfrm>
        </p:spPr>
        <p:txBody>
          <a:bodyPr>
            <a:normAutofit/>
          </a:bodyPr>
          <a:lstStyle/>
          <a:p>
            <a:pPr algn="l"/>
            <a:r>
              <a:rPr lang="en-US" altLang="zh-CN" sz="3600" dirty="0">
                <a:solidFill>
                  <a:srgbClr val="203864"/>
                </a:solidFill>
                <a:latin typeface="Tahoma" panose="020B0604030504040204" pitchFamily="34" charset="0"/>
                <a:ea typeface="Tahoma" panose="020B0604030504040204" pitchFamily="34" charset="0"/>
                <a:cs typeface="Tahoma" panose="020B0604030504040204" pitchFamily="34" charset="0"/>
              </a:rPr>
              <a:t>LICENSE</a:t>
            </a:r>
            <a:endParaRPr lang="zh-CN" altLang="en-US" sz="3600" dirty="0">
              <a:solidFill>
                <a:srgbClr val="203864"/>
              </a:solidFill>
              <a:latin typeface="Tahoma" panose="020B0604030504040204" pitchFamily="34" charset="0"/>
              <a:ea typeface="Tahoma" panose="020B0604030504040204" pitchFamily="34" charset="0"/>
              <a:cs typeface="Tahoma" panose="020B0604030504040204" pitchFamily="34" charset="0"/>
            </a:endParaRPr>
          </a:p>
        </p:txBody>
      </p:sp>
      <p:sp>
        <p:nvSpPr>
          <p:cNvPr id="5" name="内容占位符 4"/>
          <p:cNvSpPr>
            <a:spLocks noGrp="1"/>
          </p:cNvSpPr>
          <p:nvPr>
            <p:ph idx="4294967295"/>
          </p:nvPr>
        </p:nvSpPr>
        <p:spPr>
          <a:xfrm>
            <a:off x="457200" y="971550"/>
            <a:ext cx="8229600" cy="4190206"/>
          </a:xfrm>
        </p:spPr>
        <p:txBody>
          <a:bodyPr>
            <a:normAutofit/>
          </a:bodyPr>
          <a:lstStyle/>
          <a:p>
            <a:r>
              <a:rPr lang="en-US" altLang="zh-CN" sz="2400" dirty="0" smtClean="0">
                <a:solidFill>
                  <a:srgbClr val="203864"/>
                </a:solidFill>
                <a:latin typeface="Tahoma" panose="020B0604030504040204" pitchFamily="34" charset="0"/>
                <a:ea typeface="Tahoma" panose="020B0604030504040204" pitchFamily="34" charset="0"/>
                <a:cs typeface="Tahoma" panose="020B0604030504040204" pitchFamily="34" charset="0"/>
              </a:rPr>
              <a:t>Mzkit application and its </a:t>
            </a:r>
            <a:r>
              <a:rPr lang="en-US" altLang="zh-CN" sz="2400" dirty="0">
                <a:solidFill>
                  <a:srgbClr val="203864"/>
                </a:solidFill>
                <a:latin typeface="Tahoma" panose="020B0604030504040204" pitchFamily="34" charset="0"/>
                <a:ea typeface="Tahoma" panose="020B0604030504040204" pitchFamily="34" charset="0"/>
                <a:cs typeface="Tahoma" panose="020B0604030504040204" pitchFamily="34" charset="0"/>
              </a:rPr>
              <a:t>source code is </a:t>
            </a:r>
            <a:r>
              <a:rPr lang="en-US" altLang="zh-CN" sz="2400" dirty="0" smtClean="0">
                <a:solidFill>
                  <a:srgbClr val="203864"/>
                </a:solidFill>
                <a:latin typeface="Tahoma" panose="020B0604030504040204" pitchFamily="34" charset="0"/>
                <a:ea typeface="Tahoma" panose="020B0604030504040204" pitchFamily="34" charset="0"/>
                <a:cs typeface="Tahoma" panose="020B0604030504040204" pitchFamily="34" charset="0"/>
              </a:rPr>
              <a:t>distributed under the MIT open source license</a:t>
            </a:r>
          </a:p>
          <a:p>
            <a:endParaRPr lang="en-US" altLang="zh-CN" sz="2400" dirty="0">
              <a:solidFill>
                <a:srgbClr val="203864"/>
              </a:solidFill>
              <a:latin typeface="Tahoma" panose="020B0604030504040204" pitchFamily="34" charset="0"/>
              <a:ea typeface="Tahoma" panose="020B0604030504040204" pitchFamily="34" charset="0"/>
              <a:cs typeface="Tahoma" panose="020B0604030504040204" pitchFamily="34" charset="0"/>
            </a:endParaRPr>
          </a:p>
          <a:p>
            <a:r>
              <a:rPr lang="en-US" altLang="zh-CN" sz="2400" dirty="0" smtClean="0">
                <a:solidFill>
                  <a:srgbClr val="203864"/>
                </a:solidFill>
                <a:latin typeface="Tahoma" panose="020B0604030504040204" pitchFamily="34" charset="0"/>
                <a:ea typeface="Tahoma" panose="020B0604030504040204" pitchFamily="34" charset="0"/>
                <a:cs typeface="Tahoma" panose="020B0604030504040204" pitchFamily="34" charset="0"/>
              </a:rPr>
              <a:t>Source Code:</a:t>
            </a:r>
          </a:p>
          <a:p>
            <a:r>
              <a:rPr lang="en-US" altLang="zh-CN" sz="2400" dirty="0">
                <a:solidFill>
                  <a:srgbClr val="203864"/>
                </a:solidFill>
                <a:latin typeface="Tahoma" panose="020B0604030504040204" pitchFamily="34" charset="0"/>
                <a:ea typeface="Tahoma" panose="020B0604030504040204" pitchFamily="34" charset="0"/>
                <a:cs typeface="Tahoma" panose="020B0604030504040204" pitchFamily="34" charset="0"/>
              </a:rPr>
              <a:t>https://</a:t>
            </a:r>
            <a:r>
              <a:rPr lang="en-US" altLang="zh-CN" sz="2400" dirty="0" smtClean="0">
                <a:solidFill>
                  <a:srgbClr val="203864"/>
                </a:solidFill>
                <a:latin typeface="Tahoma" panose="020B0604030504040204" pitchFamily="34" charset="0"/>
                <a:ea typeface="Tahoma" panose="020B0604030504040204" pitchFamily="34" charset="0"/>
                <a:cs typeface="Tahoma" panose="020B0604030504040204" pitchFamily="34" charset="0"/>
              </a:rPr>
              <a:t>github.com/xieguigang/mzkit</a:t>
            </a:r>
          </a:p>
          <a:p>
            <a:endParaRPr lang="en-US" altLang="zh-CN" sz="2400" dirty="0">
              <a:solidFill>
                <a:srgbClr val="203864"/>
              </a:solidFill>
              <a:latin typeface="Tahoma" panose="020B0604030504040204" pitchFamily="34" charset="0"/>
              <a:ea typeface="Tahoma" panose="020B0604030504040204" pitchFamily="34" charset="0"/>
              <a:cs typeface="Tahoma" panose="020B0604030504040204" pitchFamily="34" charset="0"/>
            </a:endParaRPr>
          </a:p>
          <a:p>
            <a:r>
              <a:rPr lang="en-US" altLang="zh-CN" sz="2400" dirty="0" smtClean="0">
                <a:solidFill>
                  <a:srgbClr val="203864"/>
                </a:solidFill>
                <a:latin typeface="Tahoma" panose="020B0604030504040204" pitchFamily="34" charset="0"/>
                <a:ea typeface="Tahoma" panose="020B0604030504040204" pitchFamily="34" charset="0"/>
                <a:cs typeface="Tahoma" panose="020B0604030504040204" pitchFamily="34" charset="0"/>
              </a:rPr>
              <a:t>Downloads:</a:t>
            </a:r>
          </a:p>
          <a:p>
            <a:r>
              <a:rPr lang="en-US" altLang="zh-CN" sz="2400" dirty="0">
                <a:solidFill>
                  <a:srgbClr val="203864"/>
                </a:solidFill>
                <a:latin typeface="Tahoma" panose="020B0604030504040204" pitchFamily="34" charset="0"/>
                <a:ea typeface="Tahoma" panose="020B0604030504040204" pitchFamily="34" charset="0"/>
                <a:cs typeface="Tahoma" panose="020B0604030504040204" pitchFamily="34" charset="0"/>
              </a:rPr>
              <a:t>http://</a:t>
            </a:r>
            <a:r>
              <a:rPr lang="en-US" altLang="zh-CN" sz="2400" dirty="0" smtClean="0">
                <a:solidFill>
                  <a:srgbClr val="203864"/>
                </a:solidFill>
                <a:latin typeface="Tahoma" panose="020B0604030504040204" pitchFamily="34" charset="0"/>
                <a:ea typeface="Tahoma" panose="020B0604030504040204" pitchFamily="34" charset="0"/>
                <a:cs typeface="Tahoma" panose="020B0604030504040204" pitchFamily="34" charset="0"/>
              </a:rPr>
              <a:t>www.biodeep.cn/downloads?lang=en-US</a:t>
            </a:r>
          </a:p>
          <a:p>
            <a:endParaRPr lang="en-US" altLang="zh-CN" sz="2400" dirty="0" smtClean="0">
              <a:solidFill>
                <a:srgbClr val="203864"/>
              </a:solidFill>
              <a:latin typeface="Tahoma" panose="020B0604030504040204" pitchFamily="34" charset="0"/>
              <a:ea typeface="Tahoma" panose="020B0604030504040204" pitchFamily="34" charset="0"/>
              <a:cs typeface="Tahoma" panose="020B0604030504040204" pitchFamily="34" charset="0"/>
            </a:endParaRPr>
          </a:p>
          <a:p>
            <a:endParaRPr lang="en-US" altLang="zh-CN" sz="2400" dirty="0" smtClean="0">
              <a:solidFill>
                <a:srgbClr val="203864"/>
              </a:solidFill>
              <a:latin typeface="Tahoma" panose="020B0604030504040204" pitchFamily="34" charset="0"/>
              <a:ea typeface="Tahoma" panose="020B0604030504040204" pitchFamily="34" charset="0"/>
              <a:cs typeface="Tahoma" panose="020B0604030504040204" pitchFamily="34" charset="0"/>
            </a:endParaRPr>
          </a:p>
        </p:txBody>
      </p:sp>
      <p:sp>
        <p:nvSpPr>
          <p:cNvPr id="2" name="矩形 1"/>
          <p:cNvSpPr/>
          <p:nvPr/>
        </p:nvSpPr>
        <p:spPr>
          <a:xfrm>
            <a:off x="1213967" y="5184372"/>
            <a:ext cx="7031027" cy="276999"/>
          </a:xfrm>
          <a:prstGeom prst="rect">
            <a:avLst/>
          </a:prstGeom>
        </p:spPr>
        <p:txBody>
          <a:bodyPr wrap="none">
            <a:spAutoFit/>
          </a:bodyPr>
          <a:lstStyle/>
          <a:p>
            <a:r>
              <a:rPr lang="en-US" altLang="zh-CN" sz="1200" dirty="0" smtClean="0"/>
              <a:t>This document is distributed </a:t>
            </a:r>
            <a:r>
              <a:rPr lang="en-US" altLang="zh-CN" sz="1200" dirty="0"/>
              <a:t>under Creative Commons Attribution-</a:t>
            </a:r>
            <a:r>
              <a:rPr lang="en-US" altLang="zh-CN" sz="1200" dirty="0" err="1"/>
              <a:t>ShareAlike</a:t>
            </a:r>
            <a:r>
              <a:rPr lang="en-US" altLang="zh-CN" sz="1200" dirty="0"/>
              <a:t> 4.0 International Public License</a:t>
            </a:r>
            <a:endParaRPr lang="zh-CN" altLang="en-US" sz="1200" dirty="0"/>
          </a:p>
        </p:txBody>
      </p:sp>
      <p:pic>
        <p:nvPicPr>
          <p:cNvPr id="6147"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5896" y="5192225"/>
            <a:ext cx="648072" cy="2284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45888979"/>
      </p:ext>
    </p:extLst>
  </p:cSld>
  <p:clrMapOvr>
    <a:masterClrMapping/>
  </p:clrMapOvr>
  <p:transition spd="slow" advTm="2000">
    <p:push dir="u"/>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idx="4294967295"/>
          </p:nvPr>
        </p:nvSpPr>
        <p:spPr>
          <a:xfrm>
            <a:off x="1187624" y="1561356"/>
            <a:ext cx="6768752" cy="1368152"/>
          </a:xfrm>
        </p:spPr>
        <p:txBody>
          <a:bodyPr>
            <a:noAutofit/>
          </a:bodyPr>
          <a:lstStyle/>
          <a:p>
            <a:r>
              <a:rPr lang="en-US" altLang="zh-CN" dirty="0" smtClean="0">
                <a:solidFill>
                  <a:srgbClr val="203864"/>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View LC-MS/MS Targeted</a:t>
            </a:r>
            <a:endParaRPr lang="zh-CN" altLang="en-US" dirty="0">
              <a:solidFill>
                <a:srgbClr val="203864"/>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608181246"/>
      </p:ext>
    </p:extLst>
  </p:cSld>
  <p:clrMapOvr>
    <a:masterClrMapping/>
  </p:clrMapOvr>
  <p:transition spd="slow" advTm="2000">
    <p:push dir="u"/>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25794" y="774606"/>
            <a:ext cx="3389593" cy="24962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17453" y="4075367"/>
            <a:ext cx="1989257" cy="12408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标题 2"/>
          <p:cNvSpPr>
            <a:spLocks noGrp="1"/>
          </p:cNvSpPr>
          <p:nvPr>
            <p:ph type="title" idx="4294967295"/>
          </p:nvPr>
        </p:nvSpPr>
        <p:spPr>
          <a:xfrm>
            <a:off x="1043608" y="121196"/>
            <a:ext cx="5904656" cy="648071"/>
          </a:xfrm>
        </p:spPr>
        <p:txBody>
          <a:bodyPr>
            <a:normAutofit/>
          </a:bodyPr>
          <a:lstStyle/>
          <a:p>
            <a:pPr algn="l"/>
            <a:r>
              <a:rPr lang="en-US" altLang="zh-CN" sz="3600" dirty="0">
                <a:solidFill>
                  <a:srgbClr val="203864"/>
                </a:solidFill>
                <a:latin typeface="Tahoma" panose="020B0604030504040204" pitchFamily="34" charset="0"/>
                <a:ea typeface="Tahoma" panose="020B0604030504040204" pitchFamily="34" charset="0"/>
                <a:cs typeface="Tahoma" panose="020B0604030504040204" pitchFamily="34" charset="0"/>
              </a:rPr>
              <a:t>View LC-MS/MS </a:t>
            </a:r>
            <a:r>
              <a:rPr lang="en-US" altLang="zh-CN" sz="3600" dirty="0" smtClean="0">
                <a:solidFill>
                  <a:srgbClr val="203864"/>
                </a:solidFill>
                <a:latin typeface="Tahoma" panose="020B0604030504040204" pitchFamily="34" charset="0"/>
                <a:ea typeface="Tahoma" panose="020B0604030504040204" pitchFamily="34" charset="0"/>
                <a:cs typeface="Tahoma" panose="020B0604030504040204" pitchFamily="34" charset="0"/>
              </a:rPr>
              <a:t>Targeted</a:t>
            </a:r>
            <a:endParaRPr lang="zh-CN" altLang="en-US" sz="3600" dirty="0">
              <a:solidFill>
                <a:srgbClr val="203864"/>
              </a:solidFill>
              <a:latin typeface="Tahoma" panose="020B0604030504040204" pitchFamily="34" charset="0"/>
              <a:ea typeface="Tahoma" panose="020B0604030504040204" pitchFamily="34" charset="0"/>
              <a:cs typeface="Tahoma" panose="020B0604030504040204" pitchFamily="34" charset="0"/>
            </a:endParaRPr>
          </a:p>
        </p:txBody>
      </p:sp>
      <p:sp>
        <p:nvSpPr>
          <p:cNvPr id="5" name="内容占位符 4"/>
          <p:cNvSpPr>
            <a:spLocks noGrp="1"/>
          </p:cNvSpPr>
          <p:nvPr>
            <p:ph idx="4294967295"/>
          </p:nvPr>
        </p:nvSpPr>
        <p:spPr>
          <a:xfrm>
            <a:off x="22346" y="880851"/>
            <a:ext cx="5557765" cy="2756188"/>
          </a:xfrm>
        </p:spPr>
        <p:txBody>
          <a:bodyPr>
            <a:normAutofit/>
          </a:bodyPr>
          <a:lstStyle/>
          <a:p>
            <a:r>
              <a:rPr lang="en-US" altLang="zh-CN" sz="1600" dirty="0">
                <a:solidFill>
                  <a:srgbClr val="203864"/>
                </a:solidFill>
                <a:latin typeface="Tahoma" panose="020B0604030504040204" pitchFamily="34" charset="0"/>
                <a:ea typeface="Tahoma" panose="020B0604030504040204" pitchFamily="34" charset="0"/>
                <a:cs typeface="Tahoma" panose="020B0604030504040204" pitchFamily="34" charset="0"/>
              </a:rPr>
              <a:t>MRM stands for Multiple Reaction Monitoring. </a:t>
            </a:r>
            <a:endParaRPr lang="en-US" altLang="zh-CN" sz="1600" dirty="0" smtClean="0">
              <a:solidFill>
                <a:srgbClr val="203864"/>
              </a:solidFill>
              <a:latin typeface="Tahoma" panose="020B0604030504040204" pitchFamily="34" charset="0"/>
              <a:ea typeface="Tahoma" panose="020B0604030504040204" pitchFamily="34" charset="0"/>
              <a:cs typeface="Tahoma" panose="020B0604030504040204" pitchFamily="34" charset="0"/>
            </a:endParaRPr>
          </a:p>
          <a:p>
            <a:r>
              <a:rPr lang="en-US" altLang="zh-CN" sz="1600" dirty="0" smtClean="0">
                <a:solidFill>
                  <a:srgbClr val="203864"/>
                </a:solidFill>
                <a:latin typeface="Tahoma" panose="020B0604030504040204" pitchFamily="34" charset="0"/>
                <a:ea typeface="Tahoma" panose="020B0604030504040204" pitchFamily="34" charset="0"/>
                <a:cs typeface="Tahoma" panose="020B0604030504040204" pitchFamily="34" charset="0"/>
              </a:rPr>
              <a:t>In </a:t>
            </a:r>
            <a:r>
              <a:rPr lang="en-US" altLang="zh-CN" sz="1600" dirty="0">
                <a:solidFill>
                  <a:srgbClr val="203864"/>
                </a:solidFill>
                <a:latin typeface="Tahoma" panose="020B0604030504040204" pitchFamily="34" charset="0"/>
                <a:ea typeface="Tahoma" panose="020B0604030504040204" pitchFamily="34" charset="0"/>
                <a:cs typeface="Tahoma" panose="020B0604030504040204" pitchFamily="34" charset="0"/>
              </a:rPr>
              <a:t>MRM, a specific ion (precursor ion) is selected in Q1 (first stage MS) from among various ions ionized by the ionization probe, the ion is destructed (collision-induced dissociation) in the collision cell (Q2, collision chamber), and a specific ion is detected from among the destructed ions (product ions) in Q3 (second stage MS). </a:t>
            </a:r>
            <a:endParaRPr lang="en-US" altLang="zh-CN" sz="1600" dirty="0" smtClean="0">
              <a:solidFill>
                <a:srgbClr val="203864"/>
              </a:solidFill>
              <a:latin typeface="Tahoma" panose="020B0604030504040204" pitchFamily="34" charset="0"/>
              <a:ea typeface="Tahoma" panose="020B0604030504040204" pitchFamily="34" charset="0"/>
              <a:cs typeface="Tahoma" panose="020B0604030504040204" pitchFamily="34" charset="0"/>
            </a:endParaRPr>
          </a:p>
          <a:p>
            <a:r>
              <a:rPr lang="en-US" altLang="zh-CN" sz="1600" dirty="0" smtClean="0">
                <a:solidFill>
                  <a:srgbClr val="203864"/>
                </a:solidFill>
                <a:latin typeface="Tahoma" panose="020B0604030504040204" pitchFamily="34" charset="0"/>
                <a:ea typeface="Tahoma" panose="020B0604030504040204" pitchFamily="34" charset="0"/>
                <a:cs typeface="Tahoma" panose="020B0604030504040204" pitchFamily="34" charset="0"/>
              </a:rPr>
              <a:t>Multiple </a:t>
            </a:r>
            <a:r>
              <a:rPr lang="en-US" altLang="zh-CN" sz="1600" dirty="0">
                <a:solidFill>
                  <a:srgbClr val="203864"/>
                </a:solidFill>
                <a:latin typeface="Tahoma" panose="020B0604030504040204" pitchFamily="34" charset="0"/>
                <a:ea typeface="Tahoma" panose="020B0604030504040204" pitchFamily="34" charset="0"/>
                <a:cs typeface="Tahoma" panose="020B0604030504040204" pitchFamily="34" charset="0"/>
              </a:rPr>
              <a:t>channels can be set in one measurement.</a:t>
            </a:r>
            <a:endParaRPr lang="en-US" altLang="zh-CN" sz="1600" dirty="0" smtClean="0">
              <a:solidFill>
                <a:srgbClr val="203864"/>
              </a:solidFill>
              <a:latin typeface="Tahoma" panose="020B0604030504040204" pitchFamily="34" charset="0"/>
              <a:ea typeface="Tahoma" panose="020B0604030504040204" pitchFamily="34" charset="0"/>
              <a:cs typeface="Tahoma" panose="020B0604030504040204" pitchFamily="34" charset="0"/>
            </a:endParaRPr>
          </a:p>
        </p:txBody>
      </p:sp>
      <p:pic>
        <p:nvPicPr>
          <p:cNvPr id="4" name="Picture 1"/>
          <p:cNvPicPr>
            <a:picLocks noChangeAspect="1"/>
          </p:cNvPicPr>
          <p:nvPr/>
        </p:nvPicPr>
        <p:blipFill>
          <a:blip r:embed="rId4"/>
          <a:stretch>
            <a:fillRect/>
          </a:stretch>
        </p:blipFill>
        <p:spPr>
          <a:xfrm>
            <a:off x="210190" y="3637039"/>
            <a:ext cx="2053976" cy="1460964"/>
          </a:xfrm>
          <a:prstGeom prst="rect">
            <a:avLst/>
          </a:prstGeom>
        </p:spPr>
      </p:pic>
      <p:sp>
        <p:nvSpPr>
          <p:cNvPr id="7" name="TextBox 6"/>
          <p:cNvSpPr txBox="1"/>
          <p:nvPr/>
        </p:nvSpPr>
        <p:spPr>
          <a:xfrm>
            <a:off x="827584" y="5089748"/>
            <a:ext cx="1944216" cy="369332"/>
          </a:xfrm>
          <a:prstGeom prst="rect">
            <a:avLst/>
          </a:prstGeom>
          <a:noFill/>
        </p:spPr>
        <p:txBody>
          <a:bodyPr wrap="square" rtlCol="0">
            <a:spAutoFit/>
          </a:bodyPr>
          <a:lstStyle/>
          <a:p>
            <a:r>
              <a:rPr lang="en-US" dirty="0"/>
              <a:t>[</a:t>
            </a:r>
            <a:r>
              <a:rPr lang="en-US" dirty="0" smtClean="0"/>
              <a:t>Main] Open</a:t>
            </a:r>
            <a:endParaRPr lang="en-US" dirty="0"/>
          </a:p>
        </p:txBody>
      </p:sp>
      <p:sp>
        <p:nvSpPr>
          <p:cNvPr id="8" name="TextBox 7"/>
          <p:cNvSpPr txBox="1"/>
          <p:nvPr/>
        </p:nvSpPr>
        <p:spPr>
          <a:xfrm>
            <a:off x="3232547" y="5131589"/>
            <a:ext cx="2074163" cy="369332"/>
          </a:xfrm>
          <a:prstGeom prst="rect">
            <a:avLst/>
          </a:prstGeom>
          <a:noFill/>
        </p:spPr>
        <p:txBody>
          <a:bodyPr wrap="square" rtlCol="0">
            <a:spAutoFit/>
          </a:bodyPr>
          <a:lstStyle/>
          <a:p>
            <a:r>
              <a:rPr lang="en-US" dirty="0" smtClean="0"/>
              <a:t>Select </a:t>
            </a:r>
            <a:r>
              <a:rPr lang="en-US" dirty="0" smtClean="0">
                <a:effectLst>
                  <a:outerShdw blurRad="38100" dist="38100" dir="2700000" algn="tl">
                    <a:srgbClr val="000000">
                      <a:alpha val="43137"/>
                    </a:srgbClr>
                  </a:outerShdw>
                </a:effectLst>
              </a:rPr>
              <a:t>mzML</a:t>
            </a:r>
            <a:r>
              <a:rPr lang="en-US" dirty="0" smtClean="0"/>
              <a:t> format</a:t>
            </a:r>
            <a:endParaRPr lang="en-US" dirty="0"/>
          </a:p>
        </p:txBody>
      </p:sp>
      <p:sp>
        <p:nvSpPr>
          <p:cNvPr id="9" name="TextBox 8"/>
          <p:cNvSpPr txBox="1"/>
          <p:nvPr/>
        </p:nvSpPr>
        <p:spPr>
          <a:xfrm>
            <a:off x="5694865" y="5131589"/>
            <a:ext cx="2946672" cy="369332"/>
          </a:xfrm>
          <a:prstGeom prst="rect">
            <a:avLst/>
          </a:prstGeom>
          <a:noFill/>
        </p:spPr>
        <p:txBody>
          <a:bodyPr wrap="square" rtlCol="0">
            <a:spAutoFit/>
          </a:bodyPr>
          <a:lstStyle/>
          <a:p>
            <a:r>
              <a:rPr lang="en-US" dirty="0" smtClean="0"/>
              <a:t>View LC-MS/MS data in Mzkit</a:t>
            </a:r>
            <a:endParaRPr lang="en-US" dirty="0"/>
          </a:p>
        </p:txBody>
      </p:sp>
      <p:sp>
        <p:nvSpPr>
          <p:cNvPr id="10" name="Right Arrow 6"/>
          <p:cNvSpPr/>
          <p:nvPr/>
        </p:nvSpPr>
        <p:spPr>
          <a:xfrm>
            <a:off x="2475791" y="4196920"/>
            <a:ext cx="748779" cy="484632"/>
          </a:xfrm>
          <a:prstGeom prst="rightArrow">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Right Arrow 6"/>
          <p:cNvSpPr/>
          <p:nvPr/>
        </p:nvSpPr>
        <p:spPr>
          <a:xfrm>
            <a:off x="5148064" y="4209575"/>
            <a:ext cx="666146" cy="484632"/>
          </a:xfrm>
          <a:prstGeom prst="rightArrow">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2" name="TextBox 11"/>
          <p:cNvSpPr txBox="1"/>
          <p:nvPr/>
        </p:nvSpPr>
        <p:spPr>
          <a:xfrm>
            <a:off x="267654" y="3073524"/>
            <a:ext cx="4416274" cy="707886"/>
          </a:xfrm>
          <a:prstGeom prst="rect">
            <a:avLst/>
          </a:prstGeom>
          <a:noFill/>
        </p:spPr>
        <p:txBody>
          <a:bodyPr wrap="none" rtlCol="0">
            <a:spAutoFit/>
          </a:bodyPr>
          <a:lstStyle/>
          <a:p>
            <a:r>
              <a:rPr lang="en-US" altLang="zh-CN" sz="2000" b="1" dirty="0" smtClean="0">
                <a:effectLst>
                  <a:outerShdw blurRad="38100" dist="38100" dir="2700000" algn="tl">
                    <a:srgbClr val="000000">
                      <a:alpha val="43137"/>
                    </a:srgbClr>
                  </a:outerShdw>
                </a:effectLst>
              </a:rPr>
              <a:t>Steps for view LC-MS/MS targeted data </a:t>
            </a:r>
          </a:p>
          <a:p>
            <a:r>
              <a:rPr lang="en-US" altLang="zh-CN" sz="2000" b="1" dirty="0" smtClean="0">
                <a:effectLst>
                  <a:outerShdw blurRad="38100" dist="38100" dir="2700000" algn="tl">
                    <a:srgbClr val="000000">
                      <a:alpha val="43137"/>
                    </a:srgbClr>
                  </a:outerShdw>
                </a:effectLst>
              </a:rPr>
              <a:t>in </a:t>
            </a:r>
            <a:r>
              <a:rPr lang="en-US" altLang="zh-CN" sz="2000" b="1" dirty="0">
                <a:effectLst>
                  <a:outerShdw blurRad="38100" dist="38100" dir="2700000" algn="tl">
                    <a:srgbClr val="000000">
                      <a:alpha val="43137"/>
                    </a:srgbClr>
                  </a:outerShdw>
                </a:effectLst>
              </a:rPr>
              <a:t>M</a:t>
            </a:r>
            <a:r>
              <a:rPr lang="en-US" altLang="zh-CN" sz="2000" b="1" dirty="0" smtClean="0">
                <a:effectLst>
                  <a:outerShdw blurRad="38100" dist="38100" dir="2700000" algn="tl">
                    <a:srgbClr val="000000">
                      <a:alpha val="43137"/>
                    </a:srgbClr>
                  </a:outerShdw>
                </a:effectLst>
              </a:rPr>
              <a:t>zkit:</a:t>
            </a:r>
            <a:endParaRPr lang="zh-CN" altLang="en-US" sz="2000" b="1" dirty="0">
              <a:effectLst>
                <a:outerShdw blurRad="38100" dist="38100" dir="2700000" algn="tl">
                  <a:srgbClr val="000000">
                    <a:alpha val="43137"/>
                  </a:srgbClr>
                </a:outerShdw>
              </a:effectLst>
            </a:endParaRPr>
          </a:p>
        </p:txBody>
      </p:sp>
      <p:pic>
        <p:nvPicPr>
          <p:cNvPr id="4099"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838881" y="3250268"/>
            <a:ext cx="2802656" cy="19186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87034234"/>
      </p:ext>
    </p:extLst>
  </p:cSld>
  <p:clrMapOvr>
    <a:masterClrMapping/>
  </p:clrMapOvr>
  <p:transition spd="slow" advTm="2000">
    <p:push dir="u"/>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7624" y="866606"/>
            <a:ext cx="6520386" cy="44327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标题 2"/>
          <p:cNvSpPr>
            <a:spLocks noGrp="1"/>
          </p:cNvSpPr>
          <p:nvPr>
            <p:ph type="title" idx="4294967295"/>
          </p:nvPr>
        </p:nvSpPr>
        <p:spPr>
          <a:xfrm>
            <a:off x="1043608" y="121196"/>
            <a:ext cx="5904656" cy="648071"/>
          </a:xfrm>
        </p:spPr>
        <p:txBody>
          <a:bodyPr>
            <a:normAutofit/>
          </a:bodyPr>
          <a:lstStyle/>
          <a:p>
            <a:pPr algn="l"/>
            <a:r>
              <a:rPr lang="en-US" altLang="zh-CN" sz="3600" dirty="0">
                <a:solidFill>
                  <a:srgbClr val="203864"/>
                </a:solidFill>
                <a:latin typeface="Tahoma" panose="020B0604030504040204" pitchFamily="34" charset="0"/>
                <a:ea typeface="Tahoma" panose="020B0604030504040204" pitchFamily="34" charset="0"/>
                <a:cs typeface="Tahoma" panose="020B0604030504040204" pitchFamily="34" charset="0"/>
              </a:rPr>
              <a:t>View LC-MS/MS </a:t>
            </a:r>
            <a:r>
              <a:rPr lang="en-US" altLang="zh-CN" sz="3600" dirty="0" smtClean="0">
                <a:solidFill>
                  <a:srgbClr val="203864"/>
                </a:solidFill>
                <a:latin typeface="Tahoma" panose="020B0604030504040204" pitchFamily="34" charset="0"/>
                <a:ea typeface="Tahoma" panose="020B0604030504040204" pitchFamily="34" charset="0"/>
                <a:cs typeface="Tahoma" panose="020B0604030504040204" pitchFamily="34" charset="0"/>
              </a:rPr>
              <a:t>Targeted</a:t>
            </a:r>
            <a:endParaRPr lang="zh-CN" altLang="en-US" sz="3600" dirty="0">
              <a:solidFill>
                <a:srgbClr val="203864"/>
              </a:solidFill>
              <a:latin typeface="Tahoma" panose="020B0604030504040204" pitchFamily="34" charset="0"/>
              <a:ea typeface="Tahoma" panose="020B0604030504040204" pitchFamily="34" charset="0"/>
              <a:cs typeface="Tahoma" panose="020B0604030504040204" pitchFamily="34" charset="0"/>
            </a:endParaRPr>
          </a:p>
        </p:txBody>
      </p:sp>
      <p:sp>
        <p:nvSpPr>
          <p:cNvPr id="5" name="内容占位符 4"/>
          <p:cNvSpPr>
            <a:spLocks noGrp="1"/>
          </p:cNvSpPr>
          <p:nvPr>
            <p:ph idx="4294967295"/>
          </p:nvPr>
        </p:nvSpPr>
        <p:spPr>
          <a:xfrm>
            <a:off x="2514600" y="5305772"/>
            <a:ext cx="4114800" cy="288032"/>
          </a:xfrm>
        </p:spPr>
        <p:txBody>
          <a:bodyPr>
            <a:normAutofit lnSpcReduction="10000"/>
          </a:bodyPr>
          <a:lstStyle/>
          <a:p>
            <a:r>
              <a:rPr lang="en-US" altLang="zh-CN" sz="1400" dirty="0">
                <a:solidFill>
                  <a:srgbClr val="203864"/>
                </a:solidFill>
                <a:latin typeface="Tahoma" panose="020B0604030504040204" pitchFamily="34" charset="0"/>
                <a:ea typeface="Tahoma" panose="020B0604030504040204" pitchFamily="34" charset="0"/>
                <a:cs typeface="Tahoma" panose="020B0604030504040204" pitchFamily="34" charset="0"/>
              </a:rPr>
              <a:t>View LC-MS/MS </a:t>
            </a:r>
            <a:r>
              <a:rPr lang="en-US" altLang="zh-CN" sz="1400" dirty="0" smtClean="0">
                <a:solidFill>
                  <a:srgbClr val="203864"/>
                </a:solidFill>
                <a:latin typeface="Tahoma" panose="020B0604030504040204" pitchFamily="34" charset="0"/>
                <a:ea typeface="Tahoma" panose="020B0604030504040204" pitchFamily="34" charset="0"/>
                <a:cs typeface="Tahoma" panose="020B0604030504040204" pitchFamily="34" charset="0"/>
              </a:rPr>
              <a:t>Targeted MRM data in Mzkit</a:t>
            </a:r>
          </a:p>
        </p:txBody>
      </p:sp>
      <p:sp>
        <p:nvSpPr>
          <p:cNvPr id="14" name="矩形 1"/>
          <p:cNvSpPr/>
          <p:nvPr/>
        </p:nvSpPr>
        <p:spPr>
          <a:xfrm>
            <a:off x="1475656" y="1921396"/>
            <a:ext cx="1296144" cy="2448272"/>
          </a:xfrm>
          <a:prstGeom prst="rect">
            <a:avLst/>
          </a:prstGeom>
          <a:noFill/>
          <a:ln w="3175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 name="肘形连接符 22"/>
          <p:cNvCxnSpPr>
            <a:stCxn id="14" idx="0"/>
            <a:endCxn id="16" idx="0"/>
          </p:cNvCxnSpPr>
          <p:nvPr/>
        </p:nvCxnSpPr>
        <p:spPr>
          <a:xfrm rot="16200000" flipV="1">
            <a:off x="1348875" y="1146542"/>
            <a:ext cx="160859" cy="1388849"/>
          </a:xfrm>
          <a:prstGeom prst="bentConnector3">
            <a:avLst>
              <a:gd name="adj1" fmla="val 242112"/>
            </a:avLst>
          </a:prstGeom>
          <a:ln w="31750">
            <a:solidFill>
              <a:srgbClr val="00B0F0"/>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5898" y="1760537"/>
            <a:ext cx="1481554" cy="2616101"/>
          </a:xfrm>
          <a:prstGeom prst="rect">
            <a:avLst/>
          </a:prstGeom>
          <a:noFill/>
        </p:spPr>
        <p:txBody>
          <a:bodyPr wrap="square" rtlCol="0">
            <a:spAutoFit/>
          </a:bodyPr>
          <a:lstStyle/>
          <a:p>
            <a:r>
              <a:rPr lang="en-US" u="sng" dirty="0" smtClean="0"/>
              <a:t>Feature Explorer</a:t>
            </a:r>
          </a:p>
          <a:p>
            <a:endParaRPr lang="en-US" sz="800" dirty="0"/>
          </a:p>
          <a:p>
            <a:r>
              <a:rPr lang="en-US" sz="1200" dirty="0" smtClean="0"/>
              <a:t>Select one ion pair at here for view </a:t>
            </a:r>
            <a:r>
              <a:rPr lang="en-US" altLang="zh-CN" sz="1200" dirty="0"/>
              <a:t>extracted ion </a:t>
            </a:r>
            <a:r>
              <a:rPr lang="en-US" altLang="zh-CN" sz="1200" dirty="0" smtClean="0"/>
              <a:t>chromatography</a:t>
            </a:r>
            <a:endParaRPr lang="en-US" altLang="zh-CN" sz="1200" dirty="0"/>
          </a:p>
          <a:p>
            <a:r>
              <a:rPr lang="en-US" sz="1200" dirty="0" smtClean="0"/>
              <a:t>plot data.</a:t>
            </a:r>
          </a:p>
          <a:p>
            <a:endParaRPr lang="en-US" sz="1200" dirty="0"/>
          </a:p>
          <a:p>
            <a:r>
              <a:rPr lang="en-US" sz="1200" dirty="0" smtClean="0"/>
              <a:t>Select TIC node for view TIC plot of the current LC-MS/MS experiment </a:t>
            </a:r>
            <a:endParaRPr lang="en-US" sz="1200" dirty="0"/>
          </a:p>
        </p:txBody>
      </p:sp>
      <p:sp>
        <p:nvSpPr>
          <p:cNvPr id="18" name="矩形 1"/>
          <p:cNvSpPr/>
          <p:nvPr/>
        </p:nvSpPr>
        <p:spPr>
          <a:xfrm>
            <a:off x="3347864" y="2209428"/>
            <a:ext cx="3888432" cy="2664296"/>
          </a:xfrm>
          <a:prstGeom prst="rect">
            <a:avLst/>
          </a:prstGeom>
          <a:noFill/>
          <a:ln w="3175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TextBox 18"/>
          <p:cNvSpPr txBox="1"/>
          <p:nvPr/>
        </p:nvSpPr>
        <p:spPr>
          <a:xfrm>
            <a:off x="7524328" y="1440656"/>
            <a:ext cx="1728192" cy="861774"/>
          </a:xfrm>
          <a:prstGeom prst="rect">
            <a:avLst/>
          </a:prstGeom>
          <a:noFill/>
        </p:spPr>
        <p:txBody>
          <a:bodyPr wrap="square" rtlCol="0">
            <a:spAutoFit/>
          </a:bodyPr>
          <a:lstStyle/>
          <a:p>
            <a:r>
              <a:rPr lang="en-US" u="sng" dirty="0" smtClean="0"/>
              <a:t>Content Viewer</a:t>
            </a:r>
          </a:p>
          <a:p>
            <a:endParaRPr lang="en-US" sz="800" dirty="0"/>
          </a:p>
          <a:p>
            <a:r>
              <a:rPr lang="en-US" sz="1200" dirty="0" smtClean="0"/>
              <a:t>View the mass spectrum of the selected ion peak</a:t>
            </a:r>
            <a:endParaRPr lang="en-US" sz="1200" dirty="0"/>
          </a:p>
        </p:txBody>
      </p:sp>
      <p:cxnSp>
        <p:nvCxnSpPr>
          <p:cNvPr id="20" name="肘形连接符 22"/>
          <p:cNvCxnSpPr>
            <a:stCxn id="18" idx="2"/>
            <a:endCxn id="19" idx="2"/>
          </p:cNvCxnSpPr>
          <p:nvPr/>
        </p:nvCxnSpPr>
        <p:spPr>
          <a:xfrm rot="5400000" flipH="1" flipV="1">
            <a:off x="5554605" y="2039905"/>
            <a:ext cx="2571294" cy="3096344"/>
          </a:xfrm>
          <a:prstGeom prst="bentConnector3">
            <a:avLst>
              <a:gd name="adj1" fmla="val -8890"/>
            </a:avLst>
          </a:prstGeom>
          <a:ln w="31750">
            <a:solidFill>
              <a:srgbClr val="00B0F0"/>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57473678"/>
      </p:ext>
    </p:extLst>
  </p:cSld>
  <p:clrMapOvr>
    <a:masterClrMapping/>
  </p:clrMapOvr>
  <p:transition spd="slow" advTm="2000">
    <p:push dir="u"/>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idx="4294967295"/>
          </p:nvPr>
        </p:nvSpPr>
        <p:spPr>
          <a:xfrm>
            <a:off x="1187624" y="1561356"/>
            <a:ext cx="6768752" cy="1584176"/>
          </a:xfrm>
        </p:spPr>
        <p:txBody>
          <a:bodyPr>
            <a:noAutofit/>
          </a:bodyPr>
          <a:lstStyle/>
          <a:p>
            <a:r>
              <a:rPr lang="en-US" altLang="zh-CN" dirty="0" smtClean="0">
                <a:solidFill>
                  <a:srgbClr val="203864"/>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Targeted quantification analysis</a:t>
            </a:r>
            <a:endParaRPr lang="zh-CN" altLang="en-US" dirty="0">
              <a:solidFill>
                <a:srgbClr val="203864"/>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901911713"/>
      </p:ext>
    </p:extLst>
  </p:cSld>
  <p:clrMapOvr>
    <a:masterClrMapping/>
  </p:clrMapOvr>
  <p:transition spd="slow" advTm="2000">
    <p:push dir="u"/>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170" y="3687817"/>
            <a:ext cx="2176678" cy="14797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标题 2"/>
          <p:cNvSpPr>
            <a:spLocks noGrp="1"/>
          </p:cNvSpPr>
          <p:nvPr>
            <p:ph type="title" idx="4294967295"/>
          </p:nvPr>
        </p:nvSpPr>
        <p:spPr>
          <a:xfrm>
            <a:off x="1043608" y="121196"/>
            <a:ext cx="5904656" cy="648071"/>
          </a:xfrm>
        </p:spPr>
        <p:txBody>
          <a:bodyPr>
            <a:normAutofit/>
          </a:bodyPr>
          <a:lstStyle/>
          <a:p>
            <a:pPr algn="l"/>
            <a:r>
              <a:rPr lang="en-US" altLang="zh-CN" sz="3600" dirty="0" smtClean="0">
                <a:solidFill>
                  <a:srgbClr val="203864"/>
                </a:solidFill>
                <a:latin typeface="Tahoma" panose="020B0604030504040204" pitchFamily="34" charset="0"/>
                <a:ea typeface="Tahoma" panose="020B0604030504040204" pitchFamily="34" charset="0"/>
                <a:cs typeface="Tahoma" panose="020B0604030504040204" pitchFamily="34" charset="0"/>
              </a:rPr>
              <a:t>Create Linear Models</a:t>
            </a:r>
            <a:endParaRPr lang="zh-CN" altLang="en-US" sz="3600" dirty="0">
              <a:solidFill>
                <a:srgbClr val="203864"/>
              </a:solidFill>
              <a:latin typeface="Tahoma" panose="020B0604030504040204" pitchFamily="34" charset="0"/>
              <a:ea typeface="Tahoma" panose="020B0604030504040204" pitchFamily="34" charset="0"/>
              <a:cs typeface="Tahoma" panose="020B0604030504040204" pitchFamily="34" charset="0"/>
            </a:endParaRPr>
          </a:p>
        </p:txBody>
      </p:sp>
      <p:sp>
        <p:nvSpPr>
          <p:cNvPr id="5" name="内容占位符 4"/>
          <p:cNvSpPr>
            <a:spLocks noGrp="1"/>
          </p:cNvSpPr>
          <p:nvPr>
            <p:ph idx="4294967295"/>
          </p:nvPr>
        </p:nvSpPr>
        <p:spPr>
          <a:xfrm>
            <a:off x="22346" y="880851"/>
            <a:ext cx="5557765" cy="2756188"/>
          </a:xfrm>
        </p:spPr>
        <p:txBody>
          <a:bodyPr>
            <a:normAutofit/>
          </a:bodyPr>
          <a:lstStyle/>
          <a:p>
            <a:r>
              <a:rPr lang="en-US" altLang="zh-CN" sz="1600" dirty="0" smtClean="0">
                <a:solidFill>
                  <a:srgbClr val="203864"/>
                </a:solidFill>
                <a:latin typeface="Tahoma" panose="020B0604030504040204" pitchFamily="34" charset="0"/>
                <a:ea typeface="Tahoma" panose="020B0604030504040204" pitchFamily="34" charset="0"/>
                <a:cs typeface="Tahoma" panose="020B0604030504040204" pitchFamily="34" charset="0"/>
              </a:rPr>
              <a:t>Targeted linear analysis tools in </a:t>
            </a:r>
            <a:r>
              <a:rPr lang="en-US" altLang="zh-CN" sz="1600" dirty="0" err="1" smtClean="0">
                <a:solidFill>
                  <a:srgbClr val="203864"/>
                </a:solidFill>
                <a:latin typeface="Tahoma" panose="020B0604030504040204" pitchFamily="34" charset="0"/>
                <a:ea typeface="Tahoma" panose="020B0604030504040204" pitchFamily="34" charset="0"/>
                <a:cs typeface="Tahoma" panose="020B0604030504040204" pitchFamily="34" charset="0"/>
              </a:rPr>
              <a:t>mzkit</a:t>
            </a:r>
            <a:r>
              <a:rPr lang="en-US" altLang="zh-CN" sz="1600" dirty="0" smtClean="0">
                <a:solidFill>
                  <a:srgbClr val="203864"/>
                </a:solidFill>
                <a:latin typeface="Tahoma" panose="020B0604030504040204" pitchFamily="34" charset="0"/>
                <a:ea typeface="Tahoma" panose="020B0604030504040204" pitchFamily="34" charset="0"/>
                <a:cs typeface="Tahoma" panose="020B0604030504040204" pitchFamily="34" charset="0"/>
              </a:rPr>
              <a:t> supports LC-MSMS(MRM) and GC-MS(SIM) data analysis.</a:t>
            </a:r>
            <a:endParaRPr lang="en-US" altLang="zh-CN" sz="1600" dirty="0" smtClean="0">
              <a:solidFill>
                <a:srgbClr val="203864"/>
              </a:solidFill>
              <a:latin typeface="Tahoma" panose="020B0604030504040204" pitchFamily="34" charset="0"/>
              <a:ea typeface="Tahoma" panose="020B0604030504040204" pitchFamily="34" charset="0"/>
              <a:cs typeface="Tahoma" panose="020B0604030504040204" pitchFamily="34" charset="0"/>
            </a:endParaRPr>
          </a:p>
        </p:txBody>
      </p:sp>
      <p:sp>
        <p:nvSpPr>
          <p:cNvPr id="7" name="TextBox 6"/>
          <p:cNvSpPr txBox="1"/>
          <p:nvPr/>
        </p:nvSpPr>
        <p:spPr>
          <a:xfrm>
            <a:off x="179206" y="5170743"/>
            <a:ext cx="2420830" cy="307777"/>
          </a:xfrm>
          <a:prstGeom prst="rect">
            <a:avLst/>
          </a:prstGeom>
          <a:noFill/>
        </p:spPr>
        <p:txBody>
          <a:bodyPr wrap="square" rtlCol="0">
            <a:spAutoFit/>
          </a:bodyPr>
          <a:lstStyle/>
          <a:p>
            <a:r>
              <a:rPr lang="en-US" sz="1400" dirty="0" smtClean="0"/>
              <a:t>[Tools] </a:t>
            </a:r>
            <a:r>
              <a:rPr lang="en-US" altLang="zh-CN" sz="1400" dirty="0" smtClean="0"/>
              <a:t>Targeted Quantification</a:t>
            </a:r>
            <a:endParaRPr lang="en-US" sz="1400" dirty="0"/>
          </a:p>
        </p:txBody>
      </p:sp>
      <p:sp>
        <p:nvSpPr>
          <p:cNvPr id="8" name="TextBox 7"/>
          <p:cNvSpPr txBox="1"/>
          <p:nvPr/>
        </p:nvSpPr>
        <p:spPr>
          <a:xfrm>
            <a:off x="2987035" y="5170743"/>
            <a:ext cx="2074163" cy="307777"/>
          </a:xfrm>
          <a:prstGeom prst="rect">
            <a:avLst/>
          </a:prstGeom>
          <a:noFill/>
        </p:spPr>
        <p:txBody>
          <a:bodyPr wrap="square" rtlCol="0">
            <a:spAutoFit/>
          </a:bodyPr>
          <a:lstStyle/>
          <a:p>
            <a:r>
              <a:rPr lang="en-US" sz="1400" dirty="0" smtClean="0"/>
              <a:t>Imports Linear Reference </a:t>
            </a:r>
            <a:endParaRPr lang="en-US" sz="1400" dirty="0"/>
          </a:p>
        </p:txBody>
      </p:sp>
      <p:sp>
        <p:nvSpPr>
          <p:cNvPr id="9" name="TextBox 8"/>
          <p:cNvSpPr txBox="1"/>
          <p:nvPr/>
        </p:nvSpPr>
        <p:spPr>
          <a:xfrm>
            <a:off x="5707302" y="5139615"/>
            <a:ext cx="3349457" cy="307777"/>
          </a:xfrm>
          <a:prstGeom prst="rect">
            <a:avLst/>
          </a:prstGeom>
          <a:noFill/>
        </p:spPr>
        <p:txBody>
          <a:bodyPr wrap="square" rtlCol="0">
            <a:spAutoFit/>
          </a:bodyPr>
          <a:lstStyle/>
          <a:p>
            <a:r>
              <a:rPr lang="en-US" sz="1400" dirty="0" smtClean="0"/>
              <a:t>Edit content levels and IS relationships</a:t>
            </a:r>
            <a:endParaRPr lang="en-US" sz="1400" dirty="0"/>
          </a:p>
        </p:txBody>
      </p:sp>
      <p:sp>
        <p:nvSpPr>
          <p:cNvPr id="10" name="Right Arrow 6"/>
          <p:cNvSpPr/>
          <p:nvPr/>
        </p:nvSpPr>
        <p:spPr>
          <a:xfrm>
            <a:off x="2487158" y="4211437"/>
            <a:ext cx="748779" cy="484632"/>
          </a:xfrm>
          <a:prstGeom prst="rightArrow">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Right Arrow 6"/>
          <p:cNvSpPr/>
          <p:nvPr/>
        </p:nvSpPr>
        <p:spPr>
          <a:xfrm>
            <a:off x="4863422" y="4185369"/>
            <a:ext cx="666146" cy="484632"/>
          </a:xfrm>
          <a:prstGeom prst="rightArrow">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62999" y="3705435"/>
            <a:ext cx="1491528" cy="14966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27518" y="3834808"/>
            <a:ext cx="3014212" cy="12378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93026480"/>
      </p:ext>
    </p:extLst>
  </p:cSld>
  <p:clrMapOvr>
    <a:masterClrMapping/>
  </p:clrMapOvr>
  <p:transition spd="slow" advTm="2000">
    <p:push dir="u"/>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9772" y="817289"/>
            <a:ext cx="7524228" cy="47147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标题 2"/>
          <p:cNvSpPr>
            <a:spLocks noGrp="1"/>
          </p:cNvSpPr>
          <p:nvPr>
            <p:ph type="title" idx="4294967295"/>
          </p:nvPr>
        </p:nvSpPr>
        <p:spPr>
          <a:xfrm>
            <a:off x="1043608" y="121196"/>
            <a:ext cx="5904656" cy="648071"/>
          </a:xfrm>
        </p:spPr>
        <p:txBody>
          <a:bodyPr>
            <a:normAutofit/>
          </a:bodyPr>
          <a:lstStyle/>
          <a:p>
            <a:pPr algn="l"/>
            <a:r>
              <a:rPr lang="en-US" altLang="zh-CN" sz="3600" dirty="0" smtClean="0">
                <a:solidFill>
                  <a:srgbClr val="203864"/>
                </a:solidFill>
                <a:latin typeface="Tahoma" panose="020B0604030504040204" pitchFamily="34" charset="0"/>
                <a:ea typeface="Tahoma" panose="020B0604030504040204" pitchFamily="34" charset="0"/>
                <a:cs typeface="Tahoma" panose="020B0604030504040204" pitchFamily="34" charset="0"/>
              </a:rPr>
              <a:t>Create Linear Models</a:t>
            </a:r>
            <a:endParaRPr lang="zh-CN" altLang="en-US" sz="3600" dirty="0">
              <a:solidFill>
                <a:srgbClr val="203864"/>
              </a:solidFill>
              <a:latin typeface="Tahoma" panose="020B0604030504040204" pitchFamily="34" charset="0"/>
              <a:ea typeface="Tahoma" panose="020B0604030504040204" pitchFamily="34" charset="0"/>
              <a:cs typeface="Tahoma" panose="020B0604030504040204" pitchFamily="34" charset="0"/>
            </a:endParaRPr>
          </a:p>
        </p:txBody>
      </p:sp>
      <p:sp>
        <p:nvSpPr>
          <p:cNvPr id="15" name="矩形 1"/>
          <p:cNvSpPr/>
          <p:nvPr/>
        </p:nvSpPr>
        <p:spPr>
          <a:xfrm>
            <a:off x="1835696" y="1993404"/>
            <a:ext cx="6984776" cy="2088232"/>
          </a:xfrm>
          <a:prstGeom prst="rect">
            <a:avLst/>
          </a:prstGeom>
          <a:noFill/>
          <a:ln w="3175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6" name="肘形连接符 22"/>
          <p:cNvCxnSpPr>
            <a:stCxn id="15" idx="0"/>
            <a:endCxn id="17" idx="0"/>
          </p:cNvCxnSpPr>
          <p:nvPr/>
        </p:nvCxnSpPr>
        <p:spPr>
          <a:xfrm rot="16200000" flipV="1">
            <a:off x="2978986" y="-355695"/>
            <a:ext cx="243980" cy="4454217"/>
          </a:xfrm>
          <a:prstGeom prst="bentConnector3">
            <a:avLst>
              <a:gd name="adj1" fmla="val 193696"/>
            </a:avLst>
          </a:prstGeom>
          <a:ln w="31750">
            <a:solidFill>
              <a:srgbClr val="00B0F0"/>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25078" y="1749424"/>
            <a:ext cx="1697578" cy="861774"/>
          </a:xfrm>
          <a:prstGeom prst="rect">
            <a:avLst/>
          </a:prstGeom>
          <a:noFill/>
        </p:spPr>
        <p:txBody>
          <a:bodyPr wrap="square" rtlCol="0">
            <a:spAutoFit/>
          </a:bodyPr>
          <a:lstStyle/>
          <a:p>
            <a:r>
              <a:rPr lang="en-US" u="sng" dirty="0" smtClean="0"/>
              <a:t>Linear Viewer</a:t>
            </a:r>
            <a:endParaRPr lang="en-US" u="sng" dirty="0" smtClean="0"/>
          </a:p>
          <a:p>
            <a:endParaRPr lang="en-US" sz="800" dirty="0"/>
          </a:p>
          <a:p>
            <a:r>
              <a:rPr lang="en-US" sz="1200" dirty="0"/>
              <a:t>v</a:t>
            </a:r>
            <a:r>
              <a:rPr lang="en-US" sz="1200" dirty="0" smtClean="0"/>
              <a:t>iew linear modelling result</a:t>
            </a:r>
            <a:endParaRPr lang="en-US" sz="1200" dirty="0"/>
          </a:p>
        </p:txBody>
      </p:sp>
      <p:sp>
        <p:nvSpPr>
          <p:cNvPr id="23" name="TextBox 22"/>
          <p:cNvSpPr txBox="1"/>
          <p:nvPr/>
        </p:nvSpPr>
        <p:spPr>
          <a:xfrm>
            <a:off x="0" y="2848620"/>
            <a:ext cx="1697578" cy="1231106"/>
          </a:xfrm>
          <a:prstGeom prst="rect">
            <a:avLst/>
          </a:prstGeom>
          <a:noFill/>
        </p:spPr>
        <p:txBody>
          <a:bodyPr wrap="square" rtlCol="0">
            <a:spAutoFit/>
          </a:bodyPr>
          <a:lstStyle/>
          <a:p>
            <a:r>
              <a:rPr lang="en-US" u="sng" dirty="0" smtClean="0"/>
              <a:t>Linear </a:t>
            </a:r>
            <a:r>
              <a:rPr lang="en-US" u="sng" dirty="0" err="1" smtClean="0"/>
              <a:t>Modeller</a:t>
            </a:r>
            <a:endParaRPr lang="en-US" u="sng" dirty="0" smtClean="0"/>
          </a:p>
          <a:p>
            <a:endParaRPr lang="en-US" sz="800" dirty="0"/>
          </a:p>
          <a:p>
            <a:r>
              <a:rPr lang="en-US" sz="1200" dirty="0" smtClean="0"/>
              <a:t>Edit linear content levels and IS relationship with the target metabolites</a:t>
            </a:r>
            <a:endParaRPr lang="en-US" sz="1200" dirty="0"/>
          </a:p>
        </p:txBody>
      </p:sp>
      <p:sp>
        <p:nvSpPr>
          <p:cNvPr id="24" name="矩形 1"/>
          <p:cNvSpPr/>
          <p:nvPr/>
        </p:nvSpPr>
        <p:spPr>
          <a:xfrm>
            <a:off x="1889498" y="4234036"/>
            <a:ext cx="5274790" cy="927720"/>
          </a:xfrm>
          <a:prstGeom prst="rect">
            <a:avLst/>
          </a:prstGeom>
          <a:noFill/>
          <a:ln w="3175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5" name="肘形连接符 22"/>
          <p:cNvCxnSpPr>
            <a:stCxn id="24" idx="1"/>
            <a:endCxn id="23" idx="2"/>
          </p:cNvCxnSpPr>
          <p:nvPr/>
        </p:nvCxnSpPr>
        <p:spPr>
          <a:xfrm rot="10800000">
            <a:off x="848790" y="4079726"/>
            <a:ext cx="1040709" cy="618170"/>
          </a:xfrm>
          <a:prstGeom prst="bentConnector2">
            <a:avLst/>
          </a:prstGeom>
          <a:ln w="31750">
            <a:solidFill>
              <a:srgbClr val="00B0F0"/>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4336644"/>
      </p:ext>
    </p:extLst>
  </p:cSld>
  <p:clrMapOvr>
    <a:masterClrMapping/>
  </p:clrMapOvr>
  <p:transition spd="slow" advTm="2000">
    <p:push dir="u"/>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Title 1"/>
          <p:cNvSpPr>
            <a:spLocks noGrp="1"/>
          </p:cNvSpPr>
          <p:nvPr>
            <p:ph type="ctrTitle" idx="4294967295"/>
          </p:nvPr>
        </p:nvSpPr>
        <p:spPr>
          <a:xfrm>
            <a:off x="2951981" y="1147497"/>
            <a:ext cx="3151002" cy="585652"/>
          </a:xfrm>
          <a:prstGeom prst="rect">
            <a:avLst/>
          </a:prstGeom>
          <a:noFill/>
          <a:ln w="9525">
            <a:noFill/>
          </a:ln>
        </p:spPr>
        <p:txBody>
          <a:bodyPr anchor="t">
            <a:normAutofit fontScale="90000"/>
          </a:bodyPr>
          <a:lstStyle>
            <a:lvl1pPr lvl="0">
              <a:buClrTx/>
              <a:buSzTx/>
              <a:buFontTx/>
              <a:defRPr/>
            </a:lvl1pPr>
          </a:lstStyle>
          <a:p>
            <a:pPr lvl="0" algn="dist">
              <a:buClrTx/>
              <a:buSzTx/>
              <a:buNone/>
            </a:pPr>
            <a:r>
              <a:rPr lang="zh-CN" altLang="en-US" sz="4200" b="1" dirty="0">
                <a:solidFill>
                  <a:srgbClr val="203864"/>
                </a:solidFill>
                <a:latin typeface="微软雅黑" panose="020B0503020204020204" pitchFamily="34" charset="-122"/>
                <a:ea typeface="微软雅黑" panose="020B0503020204020204" pitchFamily="34" charset="-122"/>
              </a:rPr>
              <a:t>感谢观看</a:t>
            </a:r>
          </a:p>
        </p:txBody>
      </p:sp>
      <p:sp>
        <p:nvSpPr>
          <p:cNvPr id="9218" name="矩形 14"/>
          <p:cNvSpPr/>
          <p:nvPr/>
        </p:nvSpPr>
        <p:spPr>
          <a:xfrm>
            <a:off x="3009108" y="1969960"/>
            <a:ext cx="2484387" cy="258205"/>
          </a:xfrm>
          <a:prstGeom prst="rect">
            <a:avLst/>
          </a:prstGeom>
          <a:solidFill>
            <a:srgbClr val="203864"/>
          </a:solidFill>
          <a:ln w="9525">
            <a:noFill/>
          </a:ln>
        </p:spPr>
        <p:txBody>
          <a:bodyPr wrap="none" lIns="71305" tIns="35652" rIns="71305" bIns="35652" anchor="t">
            <a:spAutoFit/>
          </a:bodyPr>
          <a:lstStyle/>
          <a:p>
            <a:pPr eaLnBrk="0" hangingPunct="0">
              <a:lnSpc>
                <a:spcPct val="110000"/>
              </a:lnSpc>
            </a:pPr>
            <a:r>
              <a:rPr lang="en-US" altLang="zh-CN" sz="1100" b="1" dirty="0">
                <a:solidFill>
                  <a:schemeClr val="bg1"/>
                </a:solidFill>
                <a:latin typeface="微软雅黑" panose="020B0503020204020204" pitchFamily="34" charset="-122"/>
                <a:ea typeface="微软雅黑" panose="020B0503020204020204" pitchFamily="34" charset="-122"/>
              </a:rPr>
              <a:t> </a:t>
            </a:r>
            <a:r>
              <a:rPr lang="zh-CN" altLang="en-US" sz="1100" b="1" dirty="0" smtClean="0">
                <a:solidFill>
                  <a:schemeClr val="bg1"/>
                </a:solidFill>
                <a:latin typeface="微软雅黑" panose="020B0503020204020204" pitchFamily="34" charset="-122"/>
                <a:ea typeface="微软雅黑" panose="020B0503020204020204" pitchFamily="34" charset="-122"/>
              </a:rPr>
              <a:t>苏州帕诺米克生物医药科技有限公司 </a:t>
            </a:r>
            <a:endParaRPr lang="zh-CN" altLang="en-US" sz="1100" b="1" dirty="0">
              <a:solidFill>
                <a:schemeClr val="bg1"/>
              </a:solidFill>
              <a:latin typeface="微软雅黑" panose="020B0503020204020204" pitchFamily="34" charset="-122"/>
              <a:ea typeface="微软雅黑" panose="020B0503020204020204" pitchFamily="34" charset="-122"/>
            </a:endParaRPr>
          </a:p>
        </p:txBody>
      </p:sp>
      <p:sp>
        <p:nvSpPr>
          <p:cNvPr id="8" name="矩形 7"/>
          <p:cNvSpPr/>
          <p:nvPr userDrawn="1"/>
        </p:nvSpPr>
        <p:spPr>
          <a:xfrm>
            <a:off x="345" y="0"/>
            <a:ext cx="9145693" cy="149993"/>
          </a:xfrm>
          <a:prstGeom prst="rect">
            <a:avLst/>
          </a:prstGeom>
          <a:solidFill>
            <a:srgbClr val="203864"/>
          </a:solidFill>
          <a:ln>
            <a:noFill/>
          </a:ln>
        </p:spPr>
        <p:style>
          <a:lnRef idx="2">
            <a:schemeClr val="accent1">
              <a:shade val="50000"/>
            </a:schemeClr>
          </a:lnRef>
          <a:fillRef idx="1">
            <a:schemeClr val="accent1"/>
          </a:fillRef>
          <a:effectRef idx="0">
            <a:schemeClr val="accent1"/>
          </a:effectRef>
          <a:fontRef idx="minor">
            <a:schemeClr val="lt1"/>
          </a:fontRef>
        </p:style>
        <p:txBody>
          <a:bodyPr lIns="71305" tIns="35652" rIns="71305" bIns="35652" rtlCol="0" anchor="ctr"/>
          <a:lstStyle/>
          <a:p>
            <a:pPr algn="ctr"/>
            <a:endParaRPr lang="zh-CN" altLang="en-US" sz="100"/>
          </a:p>
        </p:txBody>
      </p:sp>
      <p:sp>
        <p:nvSpPr>
          <p:cNvPr id="33" name="文本框 6"/>
          <p:cNvSpPr txBox="1">
            <a:spLocks noChangeArrowheads="1"/>
          </p:cNvSpPr>
          <p:nvPr/>
        </p:nvSpPr>
        <p:spPr bwMode="auto">
          <a:xfrm>
            <a:off x="2948649" y="853877"/>
            <a:ext cx="2848662" cy="240186"/>
          </a:xfrm>
          <a:prstGeom prst="rect">
            <a:avLst/>
          </a:prstGeom>
          <a:noFill/>
          <a:ln>
            <a:noFill/>
          </a:ln>
          <a:effectLst/>
        </p:spPr>
        <p:txBody>
          <a:bodyPr wrap="square" lIns="95089" tIns="47544" rIns="95089" bIns="47544">
            <a:no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algn="dist" defTabSz="713049" fontAlgn="base">
              <a:spcBef>
                <a:spcPct val="0"/>
              </a:spcBef>
              <a:spcAft>
                <a:spcPct val="0"/>
              </a:spcAft>
              <a:defRPr/>
            </a:pPr>
            <a:r>
              <a:rPr lang="en-US" altLang="zh-CN" sz="1200" b="1" dirty="0">
                <a:solidFill>
                  <a:srgbClr val="203864"/>
                </a:solidFill>
                <a:latin typeface="Arial" panose="020B0604020202020204" pitchFamily="34" charset="0"/>
                <a:ea typeface="微软雅黑" panose="020B0503020204020204" pitchFamily="34" charset="-122"/>
                <a:cs typeface="Arial" panose="020B0604020202020204" pitchFamily="34" charset="0"/>
                <a:sym typeface="+mn-ea"/>
              </a:rPr>
              <a:t>Thank you for your attention</a:t>
            </a:r>
          </a:p>
        </p:txBody>
      </p:sp>
      <p:sp>
        <p:nvSpPr>
          <p:cNvPr id="2" name="文本框 1"/>
          <p:cNvSpPr txBox="1"/>
          <p:nvPr/>
        </p:nvSpPr>
        <p:spPr>
          <a:xfrm>
            <a:off x="3009116" y="2357950"/>
            <a:ext cx="3396683" cy="902997"/>
          </a:xfrm>
          <a:prstGeom prst="rect">
            <a:avLst/>
          </a:prstGeom>
          <a:noFill/>
        </p:spPr>
        <p:txBody>
          <a:bodyPr wrap="square" lIns="71305" tIns="35652" rIns="71305" bIns="35652" rtlCol="0" anchor="t">
            <a:spAutoFit/>
          </a:bodyPr>
          <a:lstStyle/>
          <a:p>
            <a:pPr defTabSz="589751" fontAlgn="base">
              <a:lnSpc>
                <a:spcPct val="150000"/>
              </a:lnSpc>
              <a:spcBef>
                <a:spcPct val="0"/>
              </a:spcBef>
              <a:spcAft>
                <a:spcPct val="0"/>
              </a:spcAft>
              <a:defRPr/>
            </a:pPr>
            <a:r>
              <a:rPr lang="zh-CN" altLang="en-US" sz="900" b="1" dirty="0">
                <a:solidFill>
                  <a:srgbClr val="203864"/>
                </a:solidFill>
                <a:latin typeface="Arial" panose="020B0604020202020204" pitchFamily="34" charset="0"/>
                <a:ea typeface="微软雅黑" panose="020B0503020204020204" pitchFamily="34" charset="-122"/>
                <a:cs typeface="Arial" panose="020B0604020202020204" pitchFamily="34" charset="0"/>
                <a:sym typeface="+mn-ea"/>
              </a:rPr>
              <a:t>地址：江苏省苏州市工业园区新平街</a:t>
            </a:r>
            <a:r>
              <a:rPr lang="en-US" altLang="zh-CN" sz="900" b="1" dirty="0">
                <a:solidFill>
                  <a:srgbClr val="203864"/>
                </a:solidFill>
                <a:latin typeface="Arial" panose="020B0604020202020204" pitchFamily="34" charset="0"/>
                <a:ea typeface="微软雅黑" panose="020B0503020204020204" pitchFamily="34" charset="-122"/>
                <a:cs typeface="Arial" panose="020B0604020202020204" pitchFamily="34" charset="0"/>
                <a:sym typeface="+mn-ea"/>
              </a:rPr>
              <a:t>388</a:t>
            </a:r>
            <a:r>
              <a:rPr lang="zh-CN" altLang="en-US" sz="900" b="1" dirty="0">
                <a:solidFill>
                  <a:srgbClr val="203864"/>
                </a:solidFill>
                <a:latin typeface="Arial" panose="020B0604020202020204" pitchFamily="34" charset="0"/>
                <a:ea typeface="微软雅黑" panose="020B0503020204020204" pitchFamily="34" charset="-122"/>
                <a:cs typeface="Arial" panose="020B0604020202020204" pitchFamily="34" charset="0"/>
                <a:sym typeface="+mn-ea"/>
              </a:rPr>
              <a:t>号</a:t>
            </a:r>
            <a:r>
              <a:rPr lang="en-US" altLang="zh-CN" sz="900" b="1" dirty="0">
                <a:solidFill>
                  <a:srgbClr val="203864"/>
                </a:solidFill>
                <a:latin typeface="Arial" panose="020B0604020202020204" pitchFamily="34" charset="0"/>
                <a:ea typeface="微软雅黑" panose="020B0503020204020204" pitchFamily="34" charset="-122"/>
                <a:cs typeface="Arial" panose="020B0604020202020204" pitchFamily="34" charset="0"/>
                <a:sym typeface="+mn-ea"/>
              </a:rPr>
              <a:t>22</a:t>
            </a:r>
            <a:r>
              <a:rPr lang="zh-CN" altLang="en-US" sz="900" b="1" dirty="0">
                <a:solidFill>
                  <a:srgbClr val="203864"/>
                </a:solidFill>
                <a:latin typeface="Arial" panose="020B0604020202020204" pitchFamily="34" charset="0"/>
                <a:ea typeface="微软雅黑" panose="020B0503020204020204" pitchFamily="34" charset="-122"/>
                <a:cs typeface="Arial" panose="020B0604020202020204" pitchFamily="34" charset="0"/>
                <a:sym typeface="+mn-ea"/>
              </a:rPr>
              <a:t>幢</a:t>
            </a:r>
            <a:r>
              <a:rPr lang="en-US" altLang="zh-CN" sz="900" b="1" dirty="0">
                <a:solidFill>
                  <a:srgbClr val="203864"/>
                </a:solidFill>
                <a:latin typeface="Arial" panose="020B0604020202020204" pitchFamily="34" charset="0"/>
                <a:ea typeface="微软雅黑" panose="020B0503020204020204" pitchFamily="34" charset="-122"/>
                <a:cs typeface="Arial" panose="020B0604020202020204" pitchFamily="34" charset="0"/>
                <a:sym typeface="+mn-ea"/>
              </a:rPr>
              <a:t>2</a:t>
            </a:r>
            <a:r>
              <a:rPr lang="zh-CN" altLang="en-US" sz="900" b="1" dirty="0">
                <a:solidFill>
                  <a:srgbClr val="203864"/>
                </a:solidFill>
                <a:latin typeface="Arial" panose="020B0604020202020204" pitchFamily="34" charset="0"/>
                <a:ea typeface="微软雅黑" panose="020B0503020204020204" pitchFamily="34" charset="-122"/>
                <a:cs typeface="Arial" panose="020B0604020202020204" pitchFamily="34" charset="0"/>
                <a:sym typeface="+mn-ea"/>
              </a:rPr>
              <a:t>层</a:t>
            </a:r>
            <a:endParaRPr lang="en-US" altLang="zh-CN" sz="900" b="1" dirty="0">
              <a:solidFill>
                <a:srgbClr val="203864"/>
              </a:solidFill>
              <a:latin typeface="Arial" panose="020B0604020202020204" pitchFamily="34" charset="0"/>
              <a:ea typeface="微软雅黑" panose="020B0503020204020204" pitchFamily="34" charset="-122"/>
              <a:cs typeface="Arial" panose="020B0604020202020204" pitchFamily="34" charset="0"/>
            </a:endParaRPr>
          </a:p>
          <a:p>
            <a:pPr defTabSz="589751" fontAlgn="base">
              <a:lnSpc>
                <a:spcPct val="150000"/>
              </a:lnSpc>
              <a:spcBef>
                <a:spcPct val="0"/>
              </a:spcBef>
              <a:spcAft>
                <a:spcPct val="0"/>
              </a:spcAft>
              <a:defRPr/>
            </a:pPr>
            <a:r>
              <a:rPr lang="zh-CN" altLang="en-US" sz="900" b="1" dirty="0">
                <a:solidFill>
                  <a:srgbClr val="203864"/>
                </a:solidFill>
                <a:latin typeface="Arial" panose="020B0604020202020204" pitchFamily="34" charset="0"/>
                <a:ea typeface="微软雅黑" panose="020B0503020204020204" pitchFamily="34" charset="-122"/>
                <a:cs typeface="Arial" panose="020B0604020202020204" pitchFamily="34" charset="0"/>
                <a:sym typeface="+mn-ea"/>
              </a:rPr>
              <a:t>电话：</a:t>
            </a:r>
            <a:r>
              <a:rPr lang="en-US" altLang="zh-CN" sz="900" b="1" dirty="0">
                <a:solidFill>
                  <a:srgbClr val="203864"/>
                </a:solidFill>
                <a:latin typeface="Arial" panose="020B0604020202020204" pitchFamily="34" charset="0"/>
                <a:ea typeface="微软雅黑" panose="020B0503020204020204" pitchFamily="34" charset="-122"/>
                <a:cs typeface="Arial" panose="020B0604020202020204" pitchFamily="34" charset="0"/>
                <a:sym typeface="+mn-ea"/>
              </a:rPr>
              <a:t>0512-62959105</a:t>
            </a:r>
            <a:endParaRPr lang="en-US" altLang="zh-CN" sz="900" b="1" dirty="0">
              <a:solidFill>
                <a:srgbClr val="203864"/>
              </a:solidFill>
              <a:latin typeface="Arial" panose="020B0604020202020204" pitchFamily="34" charset="0"/>
              <a:ea typeface="微软雅黑" panose="020B0503020204020204" pitchFamily="34" charset="-122"/>
              <a:cs typeface="Arial" panose="020B0604020202020204" pitchFamily="34" charset="0"/>
            </a:endParaRPr>
          </a:p>
          <a:p>
            <a:pPr defTabSz="589751" fontAlgn="base">
              <a:lnSpc>
                <a:spcPct val="150000"/>
              </a:lnSpc>
              <a:spcBef>
                <a:spcPct val="0"/>
              </a:spcBef>
              <a:spcAft>
                <a:spcPct val="0"/>
              </a:spcAft>
              <a:defRPr/>
            </a:pPr>
            <a:r>
              <a:rPr lang="zh-CN" altLang="en-US" sz="900" b="1" dirty="0">
                <a:solidFill>
                  <a:srgbClr val="203864"/>
                </a:solidFill>
                <a:latin typeface="Arial" panose="020B0604020202020204" pitchFamily="34" charset="0"/>
                <a:ea typeface="微软雅黑" panose="020B0503020204020204" pitchFamily="34" charset="-122"/>
                <a:cs typeface="Arial" panose="020B0604020202020204" pitchFamily="34" charset="0"/>
                <a:sym typeface="+mn-ea"/>
              </a:rPr>
              <a:t>邮箱：</a:t>
            </a:r>
            <a:r>
              <a:rPr lang="en-US" altLang="zh-CN" sz="900" b="1" dirty="0">
                <a:solidFill>
                  <a:srgbClr val="203864"/>
                </a:solidFill>
                <a:latin typeface="Arial" panose="020B0604020202020204" pitchFamily="34" charset="0"/>
                <a:ea typeface="微软雅黑" panose="020B0503020204020204" pitchFamily="34" charset="-122"/>
                <a:cs typeface="Arial" panose="020B0604020202020204" pitchFamily="34" charset="0"/>
                <a:sym typeface="+mn-ea"/>
              </a:rPr>
              <a:t>info@bionovogene.com</a:t>
            </a:r>
            <a:endParaRPr lang="en-US" altLang="zh-CN" sz="900" b="1" dirty="0">
              <a:solidFill>
                <a:srgbClr val="203864"/>
              </a:solidFill>
              <a:latin typeface="Arial" panose="020B0604020202020204" pitchFamily="34" charset="0"/>
              <a:ea typeface="微软雅黑" panose="020B0503020204020204" pitchFamily="34" charset="-122"/>
              <a:cs typeface="Arial" panose="020B0604020202020204" pitchFamily="34" charset="0"/>
            </a:endParaRPr>
          </a:p>
          <a:p>
            <a:pPr defTabSz="589751" fontAlgn="base">
              <a:lnSpc>
                <a:spcPct val="150000"/>
              </a:lnSpc>
              <a:spcBef>
                <a:spcPct val="0"/>
              </a:spcBef>
              <a:spcAft>
                <a:spcPct val="0"/>
              </a:spcAft>
              <a:defRPr/>
            </a:pPr>
            <a:r>
              <a:rPr lang="zh-CN" altLang="en-US" sz="900" b="1" dirty="0">
                <a:solidFill>
                  <a:srgbClr val="203864"/>
                </a:solidFill>
                <a:latin typeface="Arial" panose="020B0604020202020204" pitchFamily="34" charset="0"/>
                <a:ea typeface="微软雅黑" panose="020B0503020204020204" pitchFamily="34" charset="-122"/>
                <a:cs typeface="Arial" panose="020B0604020202020204" pitchFamily="34" charset="0"/>
                <a:sym typeface="+mn-ea"/>
              </a:rPr>
              <a:t>网址：</a:t>
            </a:r>
            <a:r>
              <a:rPr lang="en-US" altLang="zh-CN" sz="900" b="1" dirty="0">
                <a:solidFill>
                  <a:srgbClr val="203864"/>
                </a:solidFill>
                <a:latin typeface="Arial" panose="020B0604020202020204" pitchFamily="34" charset="0"/>
                <a:ea typeface="微软雅黑" panose="020B0503020204020204" pitchFamily="34" charset="-122"/>
                <a:cs typeface="Arial" panose="020B0604020202020204" pitchFamily="34" charset="0"/>
                <a:sym typeface="+mn-ea"/>
              </a:rPr>
              <a:t>https://www.bionovogene.com</a:t>
            </a:r>
            <a:r>
              <a:rPr lang="zh-CN" altLang="en-US" sz="900" b="1" dirty="0">
                <a:solidFill>
                  <a:srgbClr val="203864"/>
                </a:solidFill>
                <a:latin typeface="Arial" panose="020B0604020202020204" pitchFamily="34" charset="0"/>
                <a:ea typeface="微软雅黑" panose="020B0503020204020204" pitchFamily="34" charset="-122"/>
                <a:cs typeface="Arial" panose="020B0604020202020204" pitchFamily="34" charset="0"/>
                <a:sym typeface="+mn-ea"/>
              </a:rPr>
              <a:t> </a:t>
            </a:r>
            <a:r>
              <a:rPr lang="en-US" altLang="zh-CN" sz="900" b="1" dirty="0">
                <a:solidFill>
                  <a:srgbClr val="203864"/>
                </a:solidFill>
                <a:latin typeface="Arial" panose="020B0604020202020204" pitchFamily="34" charset="0"/>
                <a:ea typeface="微软雅黑" panose="020B0503020204020204" pitchFamily="34" charset="-122"/>
                <a:cs typeface="Arial" panose="020B0604020202020204" pitchFamily="34" charset="0"/>
                <a:sym typeface="+mn-ea"/>
              </a:rPr>
              <a:t>www.biodeep.cn</a:t>
            </a:r>
            <a:r>
              <a:rPr lang="zh-CN" altLang="en-US" sz="900" b="1" dirty="0">
                <a:solidFill>
                  <a:srgbClr val="203864"/>
                </a:solidFill>
                <a:latin typeface="Arial" panose="020B0604020202020204" pitchFamily="34" charset="0"/>
                <a:ea typeface="微软雅黑" panose="020B0503020204020204" pitchFamily="34" charset="-122"/>
                <a:cs typeface="Arial" panose="020B0604020202020204" pitchFamily="34" charset="0"/>
                <a:sym typeface="+mn-ea"/>
              </a:rPr>
              <a:t> </a:t>
            </a:r>
          </a:p>
        </p:txBody>
      </p:sp>
      <p:pic>
        <p:nvPicPr>
          <p:cNvPr id="3" name="图片 2" descr="健康服务公众号"/>
          <p:cNvPicPr>
            <a:picLocks noChangeAspect="1"/>
          </p:cNvPicPr>
          <p:nvPr/>
        </p:nvPicPr>
        <p:blipFill>
          <a:blip r:embed="rId2"/>
          <a:stretch>
            <a:fillRect/>
          </a:stretch>
        </p:blipFill>
        <p:spPr>
          <a:xfrm>
            <a:off x="8086524" y="2854193"/>
            <a:ext cx="673593" cy="749826"/>
          </a:xfrm>
          <a:prstGeom prst="rect">
            <a:avLst/>
          </a:prstGeom>
        </p:spPr>
      </p:pic>
      <p:pic>
        <p:nvPicPr>
          <p:cNvPr id="4" name="图片 3" descr="科研服务公众号"/>
          <p:cNvPicPr>
            <a:picLocks noChangeAspect="1"/>
          </p:cNvPicPr>
          <p:nvPr/>
        </p:nvPicPr>
        <p:blipFill>
          <a:blip r:embed="rId3"/>
          <a:stretch>
            <a:fillRect/>
          </a:stretch>
        </p:blipFill>
        <p:spPr>
          <a:xfrm>
            <a:off x="7170458" y="2854193"/>
            <a:ext cx="677106" cy="749826"/>
          </a:xfrm>
          <a:prstGeom prst="rect">
            <a:avLst/>
          </a:prstGeom>
        </p:spPr>
      </p:pic>
      <p:sp>
        <p:nvSpPr>
          <p:cNvPr id="20" name="文本框 47"/>
          <p:cNvSpPr txBox="1"/>
          <p:nvPr/>
        </p:nvSpPr>
        <p:spPr>
          <a:xfrm>
            <a:off x="7105398" y="3666697"/>
            <a:ext cx="807067" cy="318222"/>
          </a:xfrm>
          <a:prstGeom prst="rect">
            <a:avLst/>
          </a:prstGeom>
          <a:noFill/>
          <a:ln w="9525">
            <a:noFill/>
          </a:ln>
        </p:spPr>
        <p:txBody>
          <a:bodyPr lIns="71305" tIns="35652" rIns="71305" bIns="35652" anchor="t">
            <a:spAutoFit/>
          </a:bodyPr>
          <a:lstStyle>
            <a:lvl1pPr marL="0" lvl="0" indent="0" algn="l" defTabSz="756285" eaLnBrk="1" fontAlgn="base" latinLnBrk="0" hangingPunct="1">
              <a:lnSpc>
                <a:spcPct val="100000"/>
              </a:lnSpc>
              <a:spcBef>
                <a:spcPct val="0"/>
              </a:spcBef>
              <a:spcAft>
                <a:spcPct val="0"/>
              </a:spcAft>
              <a:buNone/>
              <a:defRPr sz="1490" b="0" i="0" u="none" kern="1200" baseline="0">
                <a:solidFill>
                  <a:schemeClr val="tx1"/>
                </a:solidFill>
                <a:latin typeface="+mn-lt"/>
                <a:ea typeface="+mn-ea"/>
                <a:cs typeface="+mn-cs"/>
              </a:defRPr>
            </a:lvl1pPr>
            <a:lvl2pPr marL="377825" lvl="1"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756285" lvl="2"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134110" lvl="3"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511935" lvl="4"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1889760" lvl="5"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268220" lvl="6"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2646045" lvl="7"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023870" lvl="8"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a:lstStyle>
          <a:p>
            <a:pPr defTabSz="589751">
              <a:defRPr/>
            </a:pPr>
            <a:r>
              <a:rPr lang="zh-CN" altLang="en-US" sz="800" dirty="0">
                <a:solidFill>
                  <a:srgbClr val="203864"/>
                </a:solidFill>
                <a:latin typeface="Times New Roman" panose="02020603050405020304" pitchFamily="18" charset="0"/>
                <a:ea typeface="微软雅黑" panose="020B0503020204020204" pitchFamily="34" charset="-122"/>
                <a:cs typeface="Times New Roman" panose="02020603050405020304" pitchFamily="18" charset="0"/>
              </a:rPr>
              <a:t>科研服务公众号</a:t>
            </a:r>
          </a:p>
        </p:txBody>
      </p:sp>
      <p:sp>
        <p:nvSpPr>
          <p:cNvPr id="21" name="文本框 48"/>
          <p:cNvSpPr txBox="1"/>
          <p:nvPr/>
        </p:nvSpPr>
        <p:spPr>
          <a:xfrm>
            <a:off x="8057685" y="3666697"/>
            <a:ext cx="807067" cy="318222"/>
          </a:xfrm>
          <a:prstGeom prst="rect">
            <a:avLst/>
          </a:prstGeom>
          <a:noFill/>
          <a:ln w="9525">
            <a:noFill/>
          </a:ln>
        </p:spPr>
        <p:txBody>
          <a:bodyPr lIns="71305" tIns="35652" rIns="71305" bIns="35652" anchor="t">
            <a:spAutoFit/>
          </a:bodyPr>
          <a:lstStyle>
            <a:lvl1pPr marL="0" lvl="0" indent="0" algn="l" defTabSz="756285" eaLnBrk="1" fontAlgn="base" latinLnBrk="0" hangingPunct="1">
              <a:lnSpc>
                <a:spcPct val="100000"/>
              </a:lnSpc>
              <a:spcBef>
                <a:spcPct val="0"/>
              </a:spcBef>
              <a:spcAft>
                <a:spcPct val="0"/>
              </a:spcAft>
              <a:buNone/>
              <a:defRPr sz="1490" b="0" i="0" u="none" kern="1200" baseline="0">
                <a:solidFill>
                  <a:schemeClr val="tx1"/>
                </a:solidFill>
                <a:latin typeface="+mn-lt"/>
                <a:ea typeface="+mn-ea"/>
                <a:cs typeface="+mn-cs"/>
              </a:defRPr>
            </a:lvl1pPr>
            <a:lvl2pPr marL="377825" lvl="1"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756285" lvl="2"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134110" lvl="3"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511935" lvl="4"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1889760" lvl="5"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268220" lvl="6"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2646045" lvl="7"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023870" lvl="8"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a:lstStyle>
          <a:p>
            <a:pPr defTabSz="589751">
              <a:defRPr/>
            </a:pPr>
            <a:r>
              <a:rPr lang="zh-CN" altLang="en-US" sz="800" dirty="0">
                <a:solidFill>
                  <a:srgbClr val="203864"/>
                </a:solidFill>
                <a:latin typeface="Times New Roman" panose="02020603050405020304" pitchFamily="18" charset="0"/>
                <a:ea typeface="微软雅黑" panose="020B0503020204020204" pitchFamily="34" charset="-122"/>
                <a:cs typeface="Times New Roman" panose="02020603050405020304" pitchFamily="18" charset="0"/>
              </a:rPr>
              <a:t>健康服务公众号</a:t>
            </a:r>
          </a:p>
        </p:txBody>
      </p:sp>
      <p:pic>
        <p:nvPicPr>
          <p:cNvPr id="6" name="图片 5" descr="仪器"/>
          <p:cNvPicPr>
            <a:picLocks noChangeAspect="1"/>
          </p:cNvPicPr>
          <p:nvPr/>
        </p:nvPicPr>
        <p:blipFill>
          <a:blip r:embed="rId4"/>
          <a:stretch>
            <a:fillRect/>
          </a:stretch>
        </p:blipFill>
        <p:spPr>
          <a:xfrm>
            <a:off x="410421" y="1147497"/>
            <a:ext cx="2339683" cy="2601310"/>
          </a:xfrm>
          <a:prstGeom prst="rect">
            <a:avLst/>
          </a:prstGeom>
        </p:spPr>
      </p:pic>
      <p:pic>
        <p:nvPicPr>
          <p:cNvPr id="5" name="图片 4"/>
          <p:cNvPicPr>
            <a:picLocks noChangeAspect="1"/>
          </p:cNvPicPr>
          <p:nvPr/>
        </p:nvPicPr>
        <p:blipFill>
          <a:blip r:embed="rId5"/>
          <a:stretch>
            <a:fillRect/>
          </a:stretch>
        </p:blipFill>
        <p:spPr>
          <a:xfrm>
            <a:off x="6176783" y="2804993"/>
            <a:ext cx="775609" cy="861813"/>
          </a:xfrm>
          <a:prstGeom prst="rect">
            <a:avLst/>
          </a:prstGeom>
        </p:spPr>
      </p:pic>
      <p:sp>
        <p:nvSpPr>
          <p:cNvPr id="7" name="文本框 47"/>
          <p:cNvSpPr txBox="1"/>
          <p:nvPr/>
        </p:nvSpPr>
        <p:spPr>
          <a:xfrm>
            <a:off x="6176952" y="3666697"/>
            <a:ext cx="807067" cy="318222"/>
          </a:xfrm>
          <a:prstGeom prst="rect">
            <a:avLst/>
          </a:prstGeom>
          <a:noFill/>
          <a:ln w="9525">
            <a:noFill/>
          </a:ln>
        </p:spPr>
        <p:txBody>
          <a:bodyPr lIns="71305" tIns="35652" rIns="71305" bIns="35652" anchor="t">
            <a:spAutoFit/>
          </a:bodyPr>
          <a:lstStyle>
            <a:lvl1pPr marL="0" lvl="0" indent="0" algn="l" defTabSz="756285" eaLnBrk="1" fontAlgn="base" latinLnBrk="0" hangingPunct="1">
              <a:lnSpc>
                <a:spcPct val="100000"/>
              </a:lnSpc>
              <a:spcBef>
                <a:spcPct val="0"/>
              </a:spcBef>
              <a:spcAft>
                <a:spcPct val="0"/>
              </a:spcAft>
              <a:buNone/>
              <a:defRPr sz="1490" b="0" i="0" u="none" kern="1200" baseline="0">
                <a:solidFill>
                  <a:schemeClr val="tx1"/>
                </a:solidFill>
                <a:latin typeface="+mn-lt"/>
                <a:ea typeface="+mn-ea"/>
                <a:cs typeface="+mn-cs"/>
              </a:defRPr>
            </a:lvl1pPr>
            <a:lvl2pPr marL="377825" lvl="1"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756285" lvl="2"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134110" lvl="3"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511935" lvl="4"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1889760" lvl="5"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268220" lvl="6"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2646045" lvl="7"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023870" lvl="8"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a:lstStyle>
          <a:p>
            <a:pPr defTabSz="589751">
              <a:defRPr/>
            </a:pPr>
            <a:r>
              <a:rPr lang="zh-CN" altLang="en-US" sz="800" dirty="0">
                <a:solidFill>
                  <a:srgbClr val="203864"/>
                </a:solidFill>
                <a:latin typeface="Times New Roman" panose="02020603050405020304" pitchFamily="18" charset="0"/>
                <a:ea typeface="微软雅黑" panose="020B0503020204020204" pitchFamily="34" charset="-122"/>
                <a:cs typeface="Times New Roman" panose="02020603050405020304" pitchFamily="18" charset="0"/>
              </a:rPr>
              <a:t>科研服务订阅号</a:t>
            </a:r>
          </a:p>
        </p:txBody>
      </p:sp>
    </p:spTree>
    <p:extLst>
      <p:ext uri="{BB962C8B-B14F-4D97-AF65-F5344CB8AC3E}">
        <p14:creationId xmlns:p14="http://schemas.microsoft.com/office/powerpoint/2010/main" val="1785617173"/>
      </p:ext>
    </p:extLst>
  </p:cSld>
  <p:clrMapOvr>
    <a:masterClrMapping/>
  </p:clrMapOvr>
  <p:transition spd="slow">
    <p:push dir="u"/>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idx="4294967295"/>
          </p:nvPr>
        </p:nvSpPr>
        <p:spPr>
          <a:xfrm>
            <a:off x="1043608" y="121196"/>
            <a:ext cx="6480720" cy="648071"/>
          </a:xfrm>
        </p:spPr>
        <p:txBody>
          <a:bodyPr>
            <a:normAutofit/>
          </a:bodyPr>
          <a:lstStyle/>
          <a:p>
            <a:pPr algn="l"/>
            <a:r>
              <a:rPr lang="en-US" altLang="zh-CN" sz="3600" dirty="0" smtClean="0">
                <a:solidFill>
                  <a:srgbClr val="203864"/>
                </a:solidFill>
                <a:latin typeface="Tahoma" panose="020B0604030504040204" pitchFamily="34" charset="0"/>
                <a:ea typeface="Tahoma" panose="020B0604030504040204" pitchFamily="34" charset="0"/>
                <a:cs typeface="Tahoma" panose="020B0604030504040204" pitchFamily="34" charset="0"/>
              </a:rPr>
              <a:t>Screenshots</a:t>
            </a:r>
            <a:endParaRPr lang="en-US" altLang="zh-CN" sz="3600" dirty="0">
              <a:solidFill>
                <a:srgbClr val="203864"/>
              </a:solidFill>
              <a:latin typeface="Tahoma" panose="020B0604030504040204" pitchFamily="34" charset="0"/>
              <a:ea typeface="Tahoma" panose="020B0604030504040204" pitchFamily="34" charset="0"/>
              <a:cs typeface="Tahoma" panose="020B0604030504040204" pitchFamily="34" charset="0"/>
            </a:endParaRPr>
          </a:p>
        </p:txBody>
      </p:sp>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99733" y="961386"/>
            <a:ext cx="2880320" cy="1904986"/>
          </a:xfrm>
          <a:prstGeom prst="rect">
            <a:avLst/>
          </a:prstGeom>
          <a:effectLst>
            <a:outerShdw blurRad="63500" sx="102000" sy="102000" algn="ctr" rotWithShape="0">
              <a:prstClr val="black">
                <a:alpha val="40000"/>
              </a:prstClr>
            </a:outerShdw>
          </a:effectLst>
        </p:spPr>
      </p:pic>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67996" y="952513"/>
            <a:ext cx="2952328" cy="1952611"/>
          </a:xfrm>
          <a:prstGeom prst="rect">
            <a:avLst/>
          </a:prstGeom>
          <a:effectLst>
            <a:outerShdw blurRad="63500" sx="102000" sy="102000" algn="ctr" rotWithShape="0">
              <a:prstClr val="black">
                <a:alpha val="40000"/>
              </a:prstClr>
            </a:outerShdw>
          </a:effectLst>
        </p:spPr>
      </p:pic>
      <p:pic>
        <p:nvPicPr>
          <p:cNvPr id="7" name="图片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99733" y="3308782"/>
            <a:ext cx="2880320" cy="1904987"/>
          </a:xfrm>
          <a:prstGeom prst="rect">
            <a:avLst/>
          </a:prstGeom>
          <a:effectLst>
            <a:outerShdw blurRad="63500" sx="102000" sy="102000" algn="ctr" rotWithShape="0">
              <a:prstClr val="black">
                <a:alpha val="40000"/>
              </a:prstClr>
            </a:outerShdw>
          </a:effectLst>
        </p:spPr>
      </p:pic>
      <p:pic>
        <p:nvPicPr>
          <p:cNvPr id="8" name="图片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685974" y="3224670"/>
            <a:ext cx="3116372" cy="2073213"/>
          </a:xfrm>
          <a:prstGeom prst="rect">
            <a:avLst/>
          </a:prstGeom>
        </p:spPr>
      </p:pic>
      <p:sp>
        <p:nvSpPr>
          <p:cNvPr id="9" name="TextBox 8"/>
          <p:cNvSpPr txBox="1"/>
          <p:nvPr/>
        </p:nvSpPr>
        <p:spPr>
          <a:xfrm>
            <a:off x="1969004" y="5218676"/>
            <a:ext cx="2715508" cy="307777"/>
          </a:xfrm>
          <a:prstGeom prst="rect">
            <a:avLst/>
          </a:prstGeom>
          <a:noFill/>
        </p:spPr>
        <p:txBody>
          <a:bodyPr wrap="square" rtlCol="0">
            <a:spAutoFit/>
          </a:bodyPr>
          <a:lstStyle/>
          <a:p>
            <a:r>
              <a:rPr lang="en-US" altLang="zh-CN" sz="1400" dirty="0" smtClean="0">
                <a:latin typeface="Tahoma" panose="020B0604030504040204" pitchFamily="34" charset="0"/>
                <a:ea typeface="Tahoma" panose="020B0604030504040204" pitchFamily="34" charset="0"/>
                <a:cs typeface="Tahoma" panose="020B0604030504040204" pitchFamily="34" charset="0"/>
              </a:rPr>
              <a:t>c. 2D Scatter</a:t>
            </a:r>
            <a:endParaRPr lang="zh-CN" altLang="en-US" sz="1400" dirty="0">
              <a:latin typeface="Tahoma" panose="020B0604030504040204" pitchFamily="34" charset="0"/>
              <a:cs typeface="Tahoma" panose="020B0604030504040204" pitchFamily="34" charset="0"/>
            </a:endParaRPr>
          </a:p>
        </p:txBody>
      </p:sp>
      <p:sp>
        <p:nvSpPr>
          <p:cNvPr id="10" name="矩形 9"/>
          <p:cNvSpPr/>
          <p:nvPr/>
        </p:nvSpPr>
        <p:spPr>
          <a:xfrm>
            <a:off x="4129244" y="2209426"/>
            <a:ext cx="184731" cy="369332"/>
          </a:xfrm>
          <a:prstGeom prst="rect">
            <a:avLst/>
          </a:prstGeom>
        </p:spPr>
        <p:txBody>
          <a:bodyPr wrap="none">
            <a:spAutoFit/>
          </a:bodyPr>
          <a:lstStyle/>
          <a:p>
            <a:pPr lvl="0"/>
            <a:endParaRPr lang="zh-CN" altLang="en-US" dirty="0">
              <a:latin typeface="Tahoma" panose="020B0604030504040204" pitchFamily="34" charset="0"/>
              <a:cs typeface="Tahoma" panose="020B0604030504040204" pitchFamily="34" charset="0"/>
            </a:endParaRPr>
          </a:p>
        </p:txBody>
      </p:sp>
      <p:sp>
        <p:nvSpPr>
          <p:cNvPr id="12" name="矩形 11"/>
          <p:cNvSpPr/>
          <p:nvPr/>
        </p:nvSpPr>
        <p:spPr>
          <a:xfrm>
            <a:off x="5679013" y="5226435"/>
            <a:ext cx="1346587" cy="307777"/>
          </a:xfrm>
          <a:prstGeom prst="rect">
            <a:avLst/>
          </a:prstGeom>
        </p:spPr>
        <p:txBody>
          <a:bodyPr wrap="none">
            <a:spAutoFit/>
          </a:bodyPr>
          <a:lstStyle/>
          <a:p>
            <a:pPr lvl="0"/>
            <a:r>
              <a:rPr lang="en-US" altLang="zh-CN" sz="1400" dirty="0" smtClean="0">
                <a:latin typeface="Tahoma" panose="020B0604030504040204" pitchFamily="34" charset="0"/>
                <a:ea typeface="Tahoma" panose="020B0604030504040204" pitchFamily="34" charset="0"/>
                <a:cs typeface="Tahoma" panose="020B0604030504040204" pitchFamily="34" charset="0"/>
              </a:rPr>
              <a:t>d. MS-Imaging</a:t>
            </a:r>
            <a:endParaRPr lang="zh-CN" altLang="en-US" sz="1400" dirty="0">
              <a:latin typeface="Tahoma" panose="020B0604030504040204" pitchFamily="34" charset="0"/>
              <a:cs typeface="Tahoma" panose="020B0604030504040204" pitchFamily="34" charset="0"/>
            </a:endParaRPr>
          </a:p>
        </p:txBody>
      </p:sp>
      <p:sp>
        <p:nvSpPr>
          <p:cNvPr id="13" name="矩形 12"/>
          <p:cNvSpPr/>
          <p:nvPr/>
        </p:nvSpPr>
        <p:spPr>
          <a:xfrm>
            <a:off x="1888921" y="2929506"/>
            <a:ext cx="1701941" cy="307777"/>
          </a:xfrm>
          <a:prstGeom prst="rect">
            <a:avLst/>
          </a:prstGeom>
        </p:spPr>
        <p:txBody>
          <a:bodyPr wrap="none">
            <a:spAutoFit/>
          </a:bodyPr>
          <a:lstStyle/>
          <a:p>
            <a:pPr lvl="0"/>
            <a:r>
              <a:rPr lang="en-US" altLang="en-US" sz="1400" dirty="0" smtClean="0">
                <a:latin typeface="Tahoma" panose="020B0604030504040204" pitchFamily="34" charset="0"/>
                <a:ea typeface="Tahoma" panose="020B0604030504040204" pitchFamily="34" charset="0"/>
                <a:cs typeface="Tahoma" panose="020B0604030504040204" pitchFamily="34" charset="0"/>
              </a:rPr>
              <a:t>a. Chromatography</a:t>
            </a:r>
            <a:endParaRPr lang="en-US" altLang="en-US" sz="1400" dirty="0">
              <a:latin typeface="Tahoma" panose="020B0604030504040204" pitchFamily="34" charset="0"/>
              <a:ea typeface="Tahoma" panose="020B0604030504040204" pitchFamily="34" charset="0"/>
              <a:cs typeface="Tahoma" panose="020B0604030504040204" pitchFamily="34" charset="0"/>
            </a:endParaRPr>
          </a:p>
        </p:txBody>
      </p:sp>
      <p:sp>
        <p:nvSpPr>
          <p:cNvPr id="14" name="矩形 13"/>
          <p:cNvSpPr/>
          <p:nvPr/>
        </p:nvSpPr>
        <p:spPr>
          <a:xfrm>
            <a:off x="5636525" y="2929508"/>
            <a:ext cx="1143262" cy="307777"/>
          </a:xfrm>
          <a:prstGeom prst="rect">
            <a:avLst/>
          </a:prstGeom>
        </p:spPr>
        <p:txBody>
          <a:bodyPr wrap="none">
            <a:spAutoFit/>
          </a:bodyPr>
          <a:lstStyle/>
          <a:p>
            <a:r>
              <a:rPr lang="en-US" altLang="zh-CN" sz="1400" dirty="0" smtClean="0">
                <a:latin typeface="Tahoma" panose="020B0604030504040204" pitchFamily="34" charset="0"/>
                <a:ea typeface="Tahoma" panose="020B0604030504040204" pitchFamily="34" charset="0"/>
                <a:cs typeface="Tahoma" panose="020B0604030504040204" pitchFamily="34" charset="0"/>
              </a:rPr>
              <a:t>b. Spectrum</a:t>
            </a:r>
            <a:endParaRPr lang="zh-CN" altLang="en-US" sz="1400" dirty="0">
              <a:latin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612350459"/>
      </p:ext>
    </p:extLst>
  </p:cSld>
  <p:clrMapOvr>
    <a:masterClrMapping/>
  </p:clrMapOvr>
  <p:transition spd="slow" advTm="2000">
    <p:push dir="u"/>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idx="4294967295"/>
          </p:nvPr>
        </p:nvSpPr>
        <p:spPr>
          <a:xfrm>
            <a:off x="1043608" y="121196"/>
            <a:ext cx="5400600" cy="648071"/>
          </a:xfrm>
        </p:spPr>
        <p:txBody>
          <a:bodyPr>
            <a:normAutofit/>
          </a:bodyPr>
          <a:lstStyle/>
          <a:p>
            <a:pPr algn="l"/>
            <a:r>
              <a:rPr lang="en-US" altLang="zh-CN" sz="3600" dirty="0" smtClean="0">
                <a:solidFill>
                  <a:srgbClr val="203864"/>
                </a:solidFill>
                <a:latin typeface="Tahoma" panose="020B0604030504040204" pitchFamily="34" charset="0"/>
                <a:ea typeface="Tahoma" panose="020B0604030504040204" pitchFamily="34" charset="0"/>
                <a:cs typeface="Tahoma" panose="020B0604030504040204" pitchFamily="34" charset="0"/>
              </a:rPr>
              <a:t>Main Screen</a:t>
            </a:r>
            <a:endParaRPr lang="zh-CN" altLang="en-US" sz="3600" dirty="0"/>
          </a:p>
        </p:txBody>
      </p:sp>
      <p:sp>
        <p:nvSpPr>
          <p:cNvPr id="5" name="内容占位符 4"/>
          <p:cNvSpPr>
            <a:spLocks noGrp="1"/>
          </p:cNvSpPr>
          <p:nvPr>
            <p:ph idx="4294967295"/>
          </p:nvPr>
        </p:nvSpPr>
        <p:spPr>
          <a:xfrm>
            <a:off x="2843808" y="5233764"/>
            <a:ext cx="3456384" cy="288032"/>
          </a:xfrm>
        </p:spPr>
        <p:txBody>
          <a:bodyPr>
            <a:normAutofit/>
          </a:bodyPr>
          <a:lstStyle/>
          <a:p>
            <a:r>
              <a:rPr lang="en-US" altLang="zh-CN" sz="1100" dirty="0">
                <a:solidFill>
                  <a:srgbClr val="203864"/>
                </a:solidFill>
                <a:latin typeface="Tahoma" panose="020B0604030504040204" pitchFamily="34" charset="0"/>
                <a:ea typeface="Tahoma" panose="020B0604030504040204" pitchFamily="34" charset="0"/>
                <a:cs typeface="Tahoma" panose="020B0604030504040204" pitchFamily="34" charset="0"/>
              </a:rPr>
              <a:t>The main </a:t>
            </a:r>
            <a:r>
              <a:rPr lang="en-US" altLang="zh-CN" sz="1100" dirty="0" smtClean="0">
                <a:solidFill>
                  <a:srgbClr val="203864"/>
                </a:solidFill>
                <a:latin typeface="Tahoma" panose="020B0604030504040204" pitchFamily="34" charset="0"/>
                <a:ea typeface="Tahoma" panose="020B0604030504040204" pitchFamily="34" charset="0"/>
                <a:cs typeface="Tahoma" panose="020B0604030504040204" pitchFamily="34" charset="0"/>
              </a:rPr>
              <a:t>screen page </a:t>
            </a:r>
            <a:r>
              <a:rPr lang="en-US" altLang="zh-CN" sz="1100" dirty="0">
                <a:solidFill>
                  <a:srgbClr val="203864"/>
                </a:solidFill>
                <a:latin typeface="Tahoma" panose="020B0604030504040204" pitchFamily="34" charset="0"/>
                <a:ea typeface="Tahoma" panose="020B0604030504040204" pitchFamily="34" charset="0"/>
                <a:cs typeface="Tahoma" panose="020B0604030504040204" pitchFamily="34" charset="0"/>
              </a:rPr>
              <a:t>of Mzkit </a:t>
            </a:r>
            <a:r>
              <a:rPr lang="en-US" altLang="zh-CN" sz="1100" dirty="0" smtClean="0">
                <a:solidFill>
                  <a:srgbClr val="203864"/>
                </a:solidFill>
                <a:latin typeface="Tahoma" panose="020B0604030504040204" pitchFamily="34" charset="0"/>
                <a:ea typeface="Tahoma" panose="020B0604030504040204" pitchFamily="34" charset="0"/>
                <a:cs typeface="Tahoma" panose="020B0604030504040204" pitchFamily="34" charset="0"/>
              </a:rPr>
              <a:t>application.</a:t>
            </a:r>
            <a:endParaRPr lang="en-US" altLang="zh-CN" sz="1100" dirty="0">
              <a:solidFill>
                <a:srgbClr val="203864"/>
              </a:solidFill>
              <a:latin typeface="Tahoma" panose="020B0604030504040204" pitchFamily="34" charset="0"/>
              <a:ea typeface="Tahoma" panose="020B0604030504040204" pitchFamily="34" charset="0"/>
              <a:cs typeface="Tahoma" panose="020B0604030504040204" pitchFamily="34" charset="0"/>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5656" y="1112144"/>
            <a:ext cx="5707512" cy="39563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矩形 1"/>
          <p:cNvSpPr/>
          <p:nvPr/>
        </p:nvSpPr>
        <p:spPr>
          <a:xfrm>
            <a:off x="1475656" y="1993404"/>
            <a:ext cx="1440160" cy="2736304"/>
          </a:xfrm>
          <a:prstGeom prst="rect">
            <a:avLst/>
          </a:prstGeom>
          <a:noFill/>
          <a:ln w="3175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TextBox 3"/>
          <p:cNvSpPr txBox="1"/>
          <p:nvPr/>
        </p:nvSpPr>
        <p:spPr>
          <a:xfrm>
            <a:off x="35947" y="2898917"/>
            <a:ext cx="1314078" cy="338554"/>
          </a:xfrm>
          <a:prstGeom prst="rect">
            <a:avLst/>
          </a:prstGeom>
          <a:noFill/>
        </p:spPr>
        <p:txBody>
          <a:bodyPr wrap="none" rtlCol="0">
            <a:spAutoFit/>
          </a:bodyPr>
          <a:lstStyle/>
          <a:p>
            <a:r>
              <a:rPr lang="en-US" altLang="zh-CN" sz="1600" dirty="0" smtClean="0"/>
              <a:t>Data Explorer</a:t>
            </a:r>
            <a:endParaRPr lang="zh-CN" altLang="en-US" sz="1600" dirty="0"/>
          </a:p>
        </p:txBody>
      </p:sp>
      <p:sp>
        <p:nvSpPr>
          <p:cNvPr id="7" name="矩形 6"/>
          <p:cNvSpPr/>
          <p:nvPr/>
        </p:nvSpPr>
        <p:spPr>
          <a:xfrm>
            <a:off x="3275856" y="2112724"/>
            <a:ext cx="3240360" cy="2544975"/>
          </a:xfrm>
          <a:prstGeom prst="rect">
            <a:avLst/>
          </a:prstGeom>
          <a:noFill/>
          <a:ln w="3175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extBox 7"/>
          <p:cNvSpPr txBox="1"/>
          <p:nvPr/>
        </p:nvSpPr>
        <p:spPr>
          <a:xfrm>
            <a:off x="7447508" y="4371242"/>
            <a:ext cx="1483868" cy="338554"/>
          </a:xfrm>
          <a:prstGeom prst="rect">
            <a:avLst/>
          </a:prstGeom>
          <a:noFill/>
        </p:spPr>
        <p:txBody>
          <a:bodyPr wrap="none" rtlCol="0">
            <a:spAutoFit/>
          </a:bodyPr>
          <a:lstStyle/>
          <a:p>
            <a:r>
              <a:rPr lang="en-US" altLang="zh-CN" sz="1600" dirty="0" smtClean="0"/>
              <a:t>Content Viewer</a:t>
            </a:r>
            <a:endParaRPr lang="zh-CN" altLang="en-US" sz="1600" dirty="0"/>
          </a:p>
        </p:txBody>
      </p:sp>
      <p:sp>
        <p:nvSpPr>
          <p:cNvPr id="9" name="TextBox 8"/>
          <p:cNvSpPr txBox="1"/>
          <p:nvPr/>
        </p:nvSpPr>
        <p:spPr>
          <a:xfrm>
            <a:off x="7256824" y="3433564"/>
            <a:ext cx="1762277" cy="338554"/>
          </a:xfrm>
          <a:prstGeom prst="rect">
            <a:avLst/>
          </a:prstGeom>
          <a:noFill/>
        </p:spPr>
        <p:txBody>
          <a:bodyPr wrap="none" rtlCol="0">
            <a:spAutoFit/>
          </a:bodyPr>
          <a:lstStyle/>
          <a:p>
            <a:r>
              <a:rPr lang="en-US" altLang="zh-CN" sz="1600" dirty="0" smtClean="0"/>
              <a:t>Content Properties</a:t>
            </a:r>
            <a:endParaRPr lang="zh-CN" altLang="en-US" sz="1600" dirty="0"/>
          </a:p>
        </p:txBody>
      </p:sp>
      <p:sp>
        <p:nvSpPr>
          <p:cNvPr id="10" name="矩形 9"/>
          <p:cNvSpPr/>
          <p:nvPr/>
        </p:nvSpPr>
        <p:spPr>
          <a:xfrm>
            <a:off x="6746928" y="1837979"/>
            <a:ext cx="489368" cy="1060938"/>
          </a:xfrm>
          <a:prstGeom prst="rect">
            <a:avLst/>
          </a:prstGeom>
          <a:noFill/>
          <a:ln w="3175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475656" y="4795772"/>
            <a:ext cx="2592288" cy="268850"/>
          </a:xfrm>
          <a:prstGeom prst="rect">
            <a:avLst/>
          </a:prstGeom>
          <a:noFill/>
          <a:ln w="3175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475656" y="1112144"/>
            <a:ext cx="3024336" cy="831870"/>
          </a:xfrm>
          <a:prstGeom prst="rect">
            <a:avLst/>
          </a:prstGeom>
          <a:noFill/>
          <a:ln w="3175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TextBox 12"/>
          <p:cNvSpPr txBox="1"/>
          <p:nvPr/>
        </p:nvSpPr>
        <p:spPr>
          <a:xfrm>
            <a:off x="611560" y="5161756"/>
            <a:ext cx="1462965" cy="338554"/>
          </a:xfrm>
          <a:prstGeom prst="rect">
            <a:avLst/>
          </a:prstGeom>
          <a:noFill/>
        </p:spPr>
        <p:txBody>
          <a:bodyPr wrap="none" rtlCol="0">
            <a:spAutoFit/>
          </a:bodyPr>
          <a:lstStyle/>
          <a:p>
            <a:r>
              <a:rPr lang="en-US" altLang="zh-CN" sz="1600" dirty="0" smtClean="0"/>
              <a:t>Status </a:t>
            </a:r>
            <a:r>
              <a:rPr lang="en-US" altLang="zh-CN" sz="1600" dirty="0" err="1" smtClean="0"/>
              <a:t>Toolstrip</a:t>
            </a:r>
            <a:endParaRPr lang="zh-CN" altLang="en-US" sz="1600" dirty="0"/>
          </a:p>
        </p:txBody>
      </p:sp>
      <p:sp>
        <p:nvSpPr>
          <p:cNvPr id="14" name="TextBox 13"/>
          <p:cNvSpPr txBox="1"/>
          <p:nvPr/>
        </p:nvSpPr>
        <p:spPr>
          <a:xfrm>
            <a:off x="13373" y="1117711"/>
            <a:ext cx="1375120" cy="338554"/>
          </a:xfrm>
          <a:prstGeom prst="rect">
            <a:avLst/>
          </a:prstGeom>
          <a:noFill/>
        </p:spPr>
        <p:txBody>
          <a:bodyPr wrap="none" rtlCol="0">
            <a:spAutoFit/>
          </a:bodyPr>
          <a:lstStyle/>
          <a:p>
            <a:r>
              <a:rPr lang="en-US" altLang="zh-CN" sz="1600" dirty="0" smtClean="0"/>
              <a:t>Toolkit Ribbon</a:t>
            </a:r>
            <a:endParaRPr lang="zh-CN" altLang="en-US" sz="1600" dirty="0"/>
          </a:p>
        </p:txBody>
      </p:sp>
      <p:cxnSp>
        <p:nvCxnSpPr>
          <p:cNvPr id="15" name="肘形连接符 14"/>
          <p:cNvCxnSpPr>
            <a:stCxn id="7" idx="3"/>
            <a:endCxn id="8" idx="1"/>
          </p:cNvCxnSpPr>
          <p:nvPr/>
        </p:nvCxnSpPr>
        <p:spPr>
          <a:xfrm>
            <a:off x="6516216" y="3385212"/>
            <a:ext cx="931292" cy="1155307"/>
          </a:xfrm>
          <a:prstGeom prst="bentConnector3">
            <a:avLst/>
          </a:prstGeom>
          <a:ln w="31750">
            <a:solidFill>
              <a:srgbClr val="00B0F0"/>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9" name="肘形连接符 18"/>
          <p:cNvCxnSpPr>
            <a:stCxn id="10" idx="3"/>
            <a:endCxn id="9" idx="0"/>
          </p:cNvCxnSpPr>
          <p:nvPr/>
        </p:nvCxnSpPr>
        <p:spPr>
          <a:xfrm>
            <a:off x="7236296" y="2368448"/>
            <a:ext cx="901667" cy="1065116"/>
          </a:xfrm>
          <a:prstGeom prst="bentConnector2">
            <a:avLst/>
          </a:prstGeom>
          <a:ln w="31750">
            <a:solidFill>
              <a:srgbClr val="00B0F0"/>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3" name="肘形连接符 22"/>
          <p:cNvCxnSpPr>
            <a:stCxn id="12" idx="0"/>
            <a:endCxn id="14" idx="0"/>
          </p:cNvCxnSpPr>
          <p:nvPr/>
        </p:nvCxnSpPr>
        <p:spPr>
          <a:xfrm rot="16200000" flipH="1" flipV="1">
            <a:off x="1841595" y="-28519"/>
            <a:ext cx="5567" cy="2286891"/>
          </a:xfrm>
          <a:prstGeom prst="bentConnector3">
            <a:avLst>
              <a:gd name="adj1" fmla="val -4106341"/>
            </a:avLst>
          </a:prstGeom>
          <a:ln w="31750">
            <a:solidFill>
              <a:srgbClr val="00B0F0"/>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6" name="肘形连接符 25"/>
          <p:cNvCxnSpPr>
            <a:stCxn id="1026" idx="1"/>
            <a:endCxn id="4" idx="0"/>
          </p:cNvCxnSpPr>
          <p:nvPr/>
        </p:nvCxnSpPr>
        <p:spPr>
          <a:xfrm rot="10800000">
            <a:off x="692986" y="2898917"/>
            <a:ext cx="782670" cy="191426"/>
          </a:xfrm>
          <a:prstGeom prst="bentConnector4">
            <a:avLst>
              <a:gd name="adj1" fmla="val 8026"/>
              <a:gd name="adj2" fmla="val 219420"/>
            </a:avLst>
          </a:prstGeom>
          <a:ln w="31750">
            <a:solidFill>
              <a:srgbClr val="00B0F0"/>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0" name="肘形连接符 29"/>
          <p:cNvCxnSpPr>
            <a:stCxn id="11" idx="1"/>
            <a:endCxn id="13" idx="3"/>
          </p:cNvCxnSpPr>
          <p:nvPr/>
        </p:nvCxnSpPr>
        <p:spPr>
          <a:xfrm rot="10800000" flipH="1" flipV="1">
            <a:off x="1475655" y="4930197"/>
            <a:ext cx="598869" cy="400836"/>
          </a:xfrm>
          <a:prstGeom prst="bentConnector5">
            <a:avLst>
              <a:gd name="adj1" fmla="val -38172"/>
              <a:gd name="adj2" fmla="val 45653"/>
              <a:gd name="adj3" fmla="val 138172"/>
            </a:avLst>
          </a:prstGeom>
          <a:ln w="31750">
            <a:solidFill>
              <a:srgbClr val="00B0F0"/>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66128751"/>
      </p:ext>
    </p:extLst>
  </p:cSld>
  <p:clrMapOvr>
    <a:masterClrMapping/>
  </p:clrMapOvr>
  <p:transition spd="slow" advTm="2000">
    <p:push dir="u"/>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idx="4294967295"/>
          </p:nvPr>
        </p:nvSpPr>
        <p:spPr>
          <a:xfrm>
            <a:off x="1079612" y="1561356"/>
            <a:ext cx="6984776" cy="1368152"/>
          </a:xfrm>
        </p:spPr>
        <p:txBody>
          <a:bodyPr>
            <a:noAutofit/>
          </a:bodyPr>
          <a:lstStyle/>
          <a:p>
            <a:r>
              <a:rPr lang="en-US" altLang="zh-CN" dirty="0" smtClean="0">
                <a:solidFill>
                  <a:srgbClr val="203864"/>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Raw Data Decode</a:t>
            </a:r>
            <a:endParaRPr lang="zh-CN" altLang="en-US" dirty="0">
              <a:solidFill>
                <a:srgbClr val="203864"/>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781377471"/>
      </p:ext>
    </p:extLst>
  </p:cSld>
  <p:clrMapOvr>
    <a:masterClrMapping/>
  </p:clrMapOvr>
  <p:transition spd="slow" advTm="2000">
    <p:push dir="u"/>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idx="4294967295"/>
          </p:nvPr>
        </p:nvSpPr>
        <p:spPr>
          <a:xfrm>
            <a:off x="1043608" y="121196"/>
            <a:ext cx="5400600" cy="648071"/>
          </a:xfrm>
        </p:spPr>
        <p:txBody>
          <a:bodyPr>
            <a:normAutofit/>
          </a:bodyPr>
          <a:lstStyle/>
          <a:p>
            <a:pPr algn="l"/>
            <a:r>
              <a:rPr lang="en-US" altLang="zh-CN" sz="3600" dirty="0" smtClean="0">
                <a:solidFill>
                  <a:srgbClr val="203864"/>
                </a:solidFill>
                <a:latin typeface="Tahoma" panose="020B0604030504040204" pitchFamily="34" charset="0"/>
                <a:ea typeface="Tahoma" panose="020B0604030504040204" pitchFamily="34" charset="0"/>
                <a:cs typeface="Tahoma" panose="020B0604030504040204" pitchFamily="34" charset="0"/>
              </a:rPr>
              <a:t>File Formats</a:t>
            </a:r>
            <a:endParaRPr lang="zh-CN" altLang="en-US" sz="3600" dirty="0"/>
          </a:p>
        </p:txBody>
      </p:sp>
      <p:sp>
        <p:nvSpPr>
          <p:cNvPr id="6" name="矩形 11"/>
          <p:cNvSpPr/>
          <p:nvPr/>
        </p:nvSpPr>
        <p:spPr>
          <a:xfrm>
            <a:off x="1187624" y="979932"/>
            <a:ext cx="4392488" cy="1368152"/>
          </a:xfrm>
          <a:prstGeom prst="rect">
            <a:avLst/>
          </a:prstGeom>
          <a:noFill/>
          <a:ln w="3175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Flowchart: Multidocument 1"/>
          <p:cNvSpPr/>
          <p:nvPr/>
        </p:nvSpPr>
        <p:spPr>
          <a:xfrm>
            <a:off x="1475656" y="1265961"/>
            <a:ext cx="1060704" cy="758952"/>
          </a:xfrm>
          <a:prstGeom prst="flowChartMultidocumen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r>
              <a:rPr lang="en-US" dirty="0" smtClean="0"/>
              <a:t>mzXML</a:t>
            </a:r>
            <a:endParaRPr lang="en-US" dirty="0"/>
          </a:p>
        </p:txBody>
      </p:sp>
      <p:sp>
        <p:nvSpPr>
          <p:cNvPr id="10" name="Flowchart: Multidocument 9"/>
          <p:cNvSpPr/>
          <p:nvPr/>
        </p:nvSpPr>
        <p:spPr>
          <a:xfrm>
            <a:off x="2853516" y="1265961"/>
            <a:ext cx="1060704" cy="758952"/>
          </a:xfrm>
          <a:prstGeom prst="flowChartMultidocumen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r>
              <a:rPr lang="en-US" dirty="0" smtClean="0"/>
              <a:t>mzML</a:t>
            </a:r>
            <a:endParaRPr lang="en-US" dirty="0"/>
          </a:p>
        </p:txBody>
      </p:sp>
      <p:sp>
        <p:nvSpPr>
          <p:cNvPr id="11" name="Flowchart: Multidocument 10"/>
          <p:cNvSpPr/>
          <p:nvPr/>
        </p:nvSpPr>
        <p:spPr>
          <a:xfrm>
            <a:off x="4185095" y="1265961"/>
            <a:ext cx="1060704" cy="758952"/>
          </a:xfrm>
          <a:prstGeom prst="flowChartMultidocumen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r>
              <a:rPr lang="en-US" dirty="0" smtClean="0"/>
              <a:t>imzML</a:t>
            </a:r>
            <a:endParaRPr lang="en-US" dirty="0"/>
          </a:p>
        </p:txBody>
      </p:sp>
      <p:sp>
        <p:nvSpPr>
          <p:cNvPr id="12" name="矩形 11"/>
          <p:cNvSpPr/>
          <p:nvPr/>
        </p:nvSpPr>
        <p:spPr>
          <a:xfrm>
            <a:off x="1187624" y="2474450"/>
            <a:ext cx="4392488" cy="1368152"/>
          </a:xfrm>
          <a:prstGeom prst="rect">
            <a:avLst/>
          </a:prstGeom>
          <a:noFill/>
          <a:ln w="3175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Flowchart: Magnetic Disk 3"/>
          <p:cNvSpPr/>
          <p:nvPr/>
        </p:nvSpPr>
        <p:spPr>
          <a:xfrm>
            <a:off x="1548808" y="2777663"/>
            <a:ext cx="914400" cy="612648"/>
          </a:xfrm>
          <a:prstGeom prst="flowChartMagneticDisk">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r>
              <a:rPr lang="en-US" dirty="0" smtClean="0"/>
              <a:t>CDF</a:t>
            </a:r>
            <a:endParaRPr lang="en-US" dirty="0"/>
          </a:p>
        </p:txBody>
      </p:sp>
      <p:sp>
        <p:nvSpPr>
          <p:cNvPr id="16" name="Flowchart: Magnetic Disk 15"/>
          <p:cNvSpPr/>
          <p:nvPr/>
        </p:nvSpPr>
        <p:spPr>
          <a:xfrm>
            <a:off x="2926668" y="2787677"/>
            <a:ext cx="914400" cy="612648"/>
          </a:xfrm>
          <a:prstGeom prst="flowChartMagneticDisk">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r>
              <a:rPr lang="en-US" dirty="0"/>
              <a:t>H</a:t>
            </a:r>
            <a:r>
              <a:rPr lang="en-US" dirty="0" smtClean="0"/>
              <a:t>DF</a:t>
            </a:r>
            <a:endParaRPr lang="en-US" dirty="0"/>
          </a:p>
        </p:txBody>
      </p:sp>
      <p:sp>
        <p:nvSpPr>
          <p:cNvPr id="17" name="Flowchart: Magnetic Disk 16"/>
          <p:cNvSpPr/>
          <p:nvPr/>
        </p:nvSpPr>
        <p:spPr>
          <a:xfrm>
            <a:off x="4253390" y="2792843"/>
            <a:ext cx="914400" cy="612648"/>
          </a:xfrm>
          <a:prstGeom prst="flowChartMagneticDisk">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r>
              <a:rPr lang="en-US" dirty="0" err="1" smtClean="0"/>
              <a:t>mzPack</a:t>
            </a:r>
            <a:endParaRPr lang="en-US"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73403" y="3501173"/>
            <a:ext cx="864096" cy="222711"/>
          </a:xfrm>
          <a:prstGeom prst="rect">
            <a:avLst/>
          </a:prstGeom>
        </p:spPr>
      </p:pic>
      <p:sp>
        <p:nvSpPr>
          <p:cNvPr id="18" name="矩形 11"/>
          <p:cNvSpPr/>
          <p:nvPr/>
        </p:nvSpPr>
        <p:spPr>
          <a:xfrm>
            <a:off x="1187624" y="4102512"/>
            <a:ext cx="4392488" cy="1368152"/>
          </a:xfrm>
          <a:prstGeom prst="rect">
            <a:avLst/>
          </a:prstGeom>
          <a:noFill/>
          <a:ln w="3175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Flowchart: Magnetic Disk 18"/>
          <p:cNvSpPr/>
          <p:nvPr/>
        </p:nvSpPr>
        <p:spPr>
          <a:xfrm>
            <a:off x="1552373" y="4480264"/>
            <a:ext cx="914400" cy="612648"/>
          </a:xfrm>
          <a:prstGeom prst="flowChartMagneticDisk">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r>
              <a:rPr lang="en-US" dirty="0" smtClean="0"/>
              <a:t>Raw</a:t>
            </a:r>
            <a:endParaRPr lang="en-US" dirty="0"/>
          </a:p>
        </p:txBody>
      </p:sp>
      <p:sp>
        <p:nvSpPr>
          <p:cNvPr id="20" name="Flowchart: Magnetic Disk 19"/>
          <p:cNvSpPr/>
          <p:nvPr/>
        </p:nvSpPr>
        <p:spPr>
          <a:xfrm>
            <a:off x="2936225" y="4480264"/>
            <a:ext cx="914400" cy="612648"/>
          </a:xfrm>
          <a:prstGeom prst="flowChartMagneticDisk">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r>
              <a:rPr lang="en-US" dirty="0" err="1" smtClean="0"/>
              <a:t>Wiff</a:t>
            </a:r>
            <a:endParaRPr lang="en-US" dirty="0"/>
          </a:p>
        </p:txBody>
      </p:sp>
      <p:sp>
        <p:nvSpPr>
          <p:cNvPr id="9" name="TextBox 8"/>
          <p:cNvSpPr txBox="1"/>
          <p:nvPr/>
        </p:nvSpPr>
        <p:spPr>
          <a:xfrm>
            <a:off x="4320077" y="4401867"/>
            <a:ext cx="585417" cy="769441"/>
          </a:xfrm>
          <a:prstGeom prst="rect">
            <a:avLst/>
          </a:prstGeom>
          <a:noFill/>
        </p:spPr>
        <p:txBody>
          <a:bodyPr wrap="none" rtlCol="0">
            <a:spAutoFit/>
          </a:bodyPr>
          <a:lstStyle/>
          <a:p>
            <a:r>
              <a:rPr lang="en-US" sz="4400" b="1" dirty="0" smtClean="0">
                <a:effectLst>
                  <a:outerShdw blurRad="38100" dist="38100" dir="2700000" algn="tl">
                    <a:srgbClr val="000000">
                      <a:alpha val="43137"/>
                    </a:srgbClr>
                  </a:outerShdw>
                </a:effectLst>
              </a:rPr>
              <a:t>…</a:t>
            </a:r>
            <a:endParaRPr lang="en-US" sz="4400" b="1" dirty="0">
              <a:effectLst>
                <a:outerShdw blurRad="38100" dist="38100" dir="2700000" algn="tl">
                  <a:srgbClr val="000000">
                    <a:alpha val="43137"/>
                  </a:srgbClr>
                </a:outerShdw>
              </a:effectLst>
            </a:endParaRPr>
          </a:p>
        </p:txBody>
      </p:sp>
      <p:sp>
        <p:nvSpPr>
          <p:cNvPr id="21" name="矩形 11"/>
          <p:cNvSpPr/>
          <p:nvPr/>
        </p:nvSpPr>
        <p:spPr>
          <a:xfrm>
            <a:off x="1074408" y="884250"/>
            <a:ext cx="4649719" cy="3053370"/>
          </a:xfrm>
          <a:prstGeom prst="rect">
            <a:avLst/>
          </a:prstGeom>
          <a:noFill/>
          <a:ln w="25400">
            <a:solidFill>
              <a:srgbClr val="00B0F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TextBox 21"/>
          <p:cNvSpPr txBox="1"/>
          <p:nvPr/>
        </p:nvSpPr>
        <p:spPr>
          <a:xfrm>
            <a:off x="6300192" y="2226269"/>
            <a:ext cx="2115644" cy="369332"/>
          </a:xfrm>
          <a:prstGeom prst="rect">
            <a:avLst/>
          </a:prstGeom>
          <a:noFill/>
        </p:spPr>
        <p:txBody>
          <a:bodyPr wrap="none" rtlCol="0">
            <a:spAutoFit/>
          </a:bodyPr>
          <a:lstStyle/>
          <a:p>
            <a:r>
              <a:rPr lang="en-US" altLang="zh-CN" dirty="0" smtClean="0"/>
              <a:t>Open Source Format</a:t>
            </a:r>
            <a:endParaRPr lang="en-US" dirty="0"/>
          </a:p>
        </p:txBody>
      </p:sp>
      <p:sp>
        <p:nvSpPr>
          <p:cNvPr id="23" name="TextBox 22"/>
          <p:cNvSpPr txBox="1"/>
          <p:nvPr/>
        </p:nvSpPr>
        <p:spPr>
          <a:xfrm>
            <a:off x="6206192" y="4297660"/>
            <a:ext cx="2303644" cy="646331"/>
          </a:xfrm>
          <a:prstGeom prst="rect">
            <a:avLst/>
          </a:prstGeom>
          <a:noFill/>
        </p:spPr>
        <p:txBody>
          <a:bodyPr wrap="none" rtlCol="0">
            <a:spAutoFit/>
          </a:bodyPr>
          <a:lstStyle/>
          <a:p>
            <a:r>
              <a:rPr lang="en-US" altLang="zh-CN" dirty="0" smtClean="0"/>
              <a:t>Various Closed Source </a:t>
            </a:r>
          </a:p>
          <a:p>
            <a:r>
              <a:rPr lang="en-US" altLang="zh-CN" dirty="0" smtClean="0"/>
              <a:t>Vendor Format</a:t>
            </a:r>
            <a:endParaRPr lang="en-US" dirty="0"/>
          </a:p>
        </p:txBody>
      </p:sp>
    </p:spTree>
    <p:extLst>
      <p:ext uri="{BB962C8B-B14F-4D97-AF65-F5344CB8AC3E}">
        <p14:creationId xmlns:p14="http://schemas.microsoft.com/office/powerpoint/2010/main" val="2598326116"/>
      </p:ext>
    </p:extLst>
  </p:cSld>
  <p:clrMapOvr>
    <a:masterClrMapping/>
  </p:clrMapOvr>
  <p:transition spd="slow" advTm="200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1000"/>
                                        <p:tgtEl>
                                          <p:spTgt spid="21"/>
                                        </p:tgtEl>
                                      </p:cBhvr>
                                    </p:animEffect>
                                    <p:anim calcmode="lin" valueType="num">
                                      <p:cBhvr>
                                        <p:cTn id="8" dur="1000" fill="hold"/>
                                        <p:tgtEl>
                                          <p:spTgt spid="21"/>
                                        </p:tgtEl>
                                        <p:attrNameLst>
                                          <p:attrName>ppt_x</p:attrName>
                                        </p:attrNameLst>
                                      </p:cBhvr>
                                      <p:tavLst>
                                        <p:tav tm="0">
                                          <p:val>
                                            <p:strVal val="#ppt_x"/>
                                          </p:val>
                                        </p:tav>
                                        <p:tav tm="100000">
                                          <p:val>
                                            <p:strVal val="#ppt_x"/>
                                          </p:val>
                                        </p:tav>
                                      </p:tavLst>
                                    </p:anim>
                                    <p:anim calcmode="lin" valueType="num">
                                      <p:cBhvr>
                                        <p:cTn id="9"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4" presetClass="entr" presetSubtype="10"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randombar(horizontal)">
                                      <p:cBhvr>
                                        <p:cTn id="14" dur="500"/>
                                        <p:tgtEl>
                                          <p:spTgt spid="6"/>
                                        </p:tgtEl>
                                      </p:cBhvr>
                                    </p:animEffect>
                                  </p:childTnLst>
                                </p:cTn>
                              </p:par>
                              <p:par>
                                <p:cTn id="15" presetID="14" presetClass="entr" presetSubtype="10" fill="hold" grpId="0" nodeType="with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randombar(horizontal)">
                                      <p:cBhvr>
                                        <p:cTn id="17" dur="500"/>
                                        <p:tgtEl>
                                          <p:spTgt spid="2"/>
                                        </p:tgtEl>
                                      </p:cBhvr>
                                    </p:animEffect>
                                  </p:childTnLst>
                                </p:cTn>
                              </p:par>
                              <p:par>
                                <p:cTn id="18" presetID="14" presetClass="entr" presetSubtype="10" fill="hold" grpId="0" nodeType="with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randombar(horizontal)">
                                      <p:cBhvr>
                                        <p:cTn id="20" dur="500"/>
                                        <p:tgtEl>
                                          <p:spTgt spid="10"/>
                                        </p:tgtEl>
                                      </p:cBhvr>
                                    </p:animEffect>
                                  </p:childTnLst>
                                </p:cTn>
                              </p:par>
                              <p:par>
                                <p:cTn id="21" presetID="14" presetClass="entr" presetSubtype="1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randombar(horizontal)">
                                      <p:cBhvr>
                                        <p:cTn id="23" dur="500"/>
                                        <p:tgtEl>
                                          <p:spTgt spid="11"/>
                                        </p:tgtEl>
                                      </p:cBhvr>
                                    </p:animEffect>
                                  </p:childTnLst>
                                </p:cTn>
                              </p:par>
                            </p:childTnLst>
                          </p:cTn>
                        </p:par>
                      </p:childTnLst>
                    </p:cTn>
                  </p:par>
                  <p:par>
                    <p:cTn id="24" fill="hold">
                      <p:stCondLst>
                        <p:cond delay="indefinite"/>
                      </p:stCondLst>
                      <p:childTnLst>
                        <p:par>
                          <p:cTn id="25" fill="hold">
                            <p:stCondLst>
                              <p:cond delay="0"/>
                            </p:stCondLst>
                            <p:childTnLst>
                              <p:par>
                                <p:cTn id="26" presetID="14" presetClass="entr" presetSubtype="10" fill="hold" grpId="0" nodeType="click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randombar(horizontal)">
                                      <p:cBhvr>
                                        <p:cTn id="28" dur="500"/>
                                        <p:tgtEl>
                                          <p:spTgt spid="12"/>
                                        </p:tgtEl>
                                      </p:cBhvr>
                                    </p:animEffect>
                                  </p:childTnLst>
                                </p:cTn>
                              </p:par>
                              <p:par>
                                <p:cTn id="29" presetID="14" presetClass="entr" presetSubtype="10" fill="hold" grpId="0" nodeType="with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randombar(horizontal)">
                                      <p:cBhvr>
                                        <p:cTn id="31" dur="500"/>
                                        <p:tgtEl>
                                          <p:spTgt spid="4"/>
                                        </p:tgtEl>
                                      </p:cBhvr>
                                    </p:animEffect>
                                  </p:childTnLst>
                                </p:cTn>
                              </p:par>
                              <p:par>
                                <p:cTn id="32" presetID="14" presetClass="entr" presetSubtype="10" fill="hold" grpId="0" nodeType="with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randombar(horizontal)">
                                      <p:cBhvr>
                                        <p:cTn id="34" dur="500"/>
                                        <p:tgtEl>
                                          <p:spTgt spid="16"/>
                                        </p:tgtEl>
                                      </p:cBhvr>
                                    </p:animEffect>
                                  </p:childTnLst>
                                </p:cTn>
                              </p:par>
                              <p:par>
                                <p:cTn id="35" presetID="14" presetClass="entr" presetSubtype="10" fill="hold" grpId="0" nodeType="with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randombar(horizontal)">
                                      <p:cBhvr>
                                        <p:cTn id="37" dur="500"/>
                                        <p:tgtEl>
                                          <p:spTgt spid="17"/>
                                        </p:tgtEl>
                                      </p:cBhvr>
                                    </p:animEffect>
                                  </p:childTnLst>
                                </p:cTn>
                              </p:par>
                              <p:par>
                                <p:cTn id="38" presetID="14" presetClass="entr" presetSubtype="10" fill="hold" nodeType="withEffect">
                                  <p:stCondLst>
                                    <p:cond delay="0"/>
                                  </p:stCondLst>
                                  <p:childTnLst>
                                    <p:set>
                                      <p:cBhvr>
                                        <p:cTn id="39" dur="1" fill="hold">
                                          <p:stCondLst>
                                            <p:cond delay="0"/>
                                          </p:stCondLst>
                                        </p:cTn>
                                        <p:tgtEl>
                                          <p:spTgt spid="5"/>
                                        </p:tgtEl>
                                        <p:attrNameLst>
                                          <p:attrName>style.visibility</p:attrName>
                                        </p:attrNameLst>
                                      </p:cBhvr>
                                      <p:to>
                                        <p:strVal val="visible"/>
                                      </p:to>
                                    </p:set>
                                    <p:animEffect transition="in" filter="randombar(horizontal)">
                                      <p:cBhvr>
                                        <p:cTn id="40" dur="500"/>
                                        <p:tgtEl>
                                          <p:spTgt spid="5"/>
                                        </p:tgtEl>
                                      </p:cBhvr>
                                    </p:animEffect>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22"/>
                                        </p:tgtEl>
                                        <p:attrNameLst>
                                          <p:attrName>style.visibility</p:attrName>
                                        </p:attrNameLst>
                                      </p:cBhvr>
                                      <p:to>
                                        <p:strVal val="visible"/>
                                      </p:to>
                                    </p:set>
                                    <p:anim calcmode="lin" valueType="num">
                                      <p:cBhvr additive="base">
                                        <p:cTn id="45" dur="500" fill="hold"/>
                                        <p:tgtEl>
                                          <p:spTgt spid="22"/>
                                        </p:tgtEl>
                                        <p:attrNameLst>
                                          <p:attrName>ppt_x</p:attrName>
                                        </p:attrNameLst>
                                      </p:cBhvr>
                                      <p:tavLst>
                                        <p:tav tm="0">
                                          <p:val>
                                            <p:strVal val="#ppt_x"/>
                                          </p:val>
                                        </p:tav>
                                        <p:tav tm="100000">
                                          <p:val>
                                            <p:strVal val="#ppt_x"/>
                                          </p:val>
                                        </p:tav>
                                      </p:tavLst>
                                    </p:anim>
                                    <p:anim calcmode="lin" valueType="num">
                                      <p:cBhvr additive="base">
                                        <p:cTn id="46"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6" presetClass="entr" presetSubtype="16" fill="hold" grpId="0" nodeType="clickEffect">
                                  <p:stCondLst>
                                    <p:cond delay="0"/>
                                  </p:stCondLst>
                                  <p:childTnLst>
                                    <p:set>
                                      <p:cBhvr>
                                        <p:cTn id="50" dur="1" fill="hold">
                                          <p:stCondLst>
                                            <p:cond delay="0"/>
                                          </p:stCondLst>
                                        </p:cTn>
                                        <p:tgtEl>
                                          <p:spTgt spid="18"/>
                                        </p:tgtEl>
                                        <p:attrNameLst>
                                          <p:attrName>style.visibility</p:attrName>
                                        </p:attrNameLst>
                                      </p:cBhvr>
                                      <p:to>
                                        <p:strVal val="visible"/>
                                      </p:to>
                                    </p:set>
                                    <p:animEffect transition="in" filter="circle(in)">
                                      <p:cBhvr>
                                        <p:cTn id="51" dur="2000"/>
                                        <p:tgtEl>
                                          <p:spTgt spid="18"/>
                                        </p:tgtEl>
                                      </p:cBhvr>
                                    </p:animEffect>
                                  </p:childTnLst>
                                </p:cTn>
                              </p:par>
                              <p:par>
                                <p:cTn id="52" presetID="6" presetClass="entr" presetSubtype="16" fill="hold" grpId="0" nodeType="withEffect">
                                  <p:stCondLst>
                                    <p:cond delay="0"/>
                                  </p:stCondLst>
                                  <p:childTnLst>
                                    <p:set>
                                      <p:cBhvr>
                                        <p:cTn id="53" dur="1" fill="hold">
                                          <p:stCondLst>
                                            <p:cond delay="0"/>
                                          </p:stCondLst>
                                        </p:cTn>
                                        <p:tgtEl>
                                          <p:spTgt spid="19"/>
                                        </p:tgtEl>
                                        <p:attrNameLst>
                                          <p:attrName>style.visibility</p:attrName>
                                        </p:attrNameLst>
                                      </p:cBhvr>
                                      <p:to>
                                        <p:strVal val="visible"/>
                                      </p:to>
                                    </p:set>
                                    <p:animEffect transition="in" filter="circle(in)">
                                      <p:cBhvr>
                                        <p:cTn id="54" dur="2000"/>
                                        <p:tgtEl>
                                          <p:spTgt spid="19"/>
                                        </p:tgtEl>
                                      </p:cBhvr>
                                    </p:animEffect>
                                  </p:childTnLst>
                                </p:cTn>
                              </p:par>
                              <p:par>
                                <p:cTn id="55" presetID="6" presetClass="entr" presetSubtype="16" fill="hold" grpId="0" nodeType="withEffect">
                                  <p:stCondLst>
                                    <p:cond delay="0"/>
                                  </p:stCondLst>
                                  <p:childTnLst>
                                    <p:set>
                                      <p:cBhvr>
                                        <p:cTn id="56" dur="1" fill="hold">
                                          <p:stCondLst>
                                            <p:cond delay="0"/>
                                          </p:stCondLst>
                                        </p:cTn>
                                        <p:tgtEl>
                                          <p:spTgt spid="20"/>
                                        </p:tgtEl>
                                        <p:attrNameLst>
                                          <p:attrName>style.visibility</p:attrName>
                                        </p:attrNameLst>
                                      </p:cBhvr>
                                      <p:to>
                                        <p:strVal val="visible"/>
                                      </p:to>
                                    </p:set>
                                    <p:animEffect transition="in" filter="circle(in)">
                                      <p:cBhvr>
                                        <p:cTn id="57" dur="2000"/>
                                        <p:tgtEl>
                                          <p:spTgt spid="20"/>
                                        </p:tgtEl>
                                      </p:cBhvr>
                                    </p:animEffect>
                                  </p:childTnLst>
                                </p:cTn>
                              </p:par>
                              <p:par>
                                <p:cTn id="58" presetID="6" presetClass="entr" presetSubtype="16" fill="hold" grpId="0" nodeType="withEffect">
                                  <p:stCondLst>
                                    <p:cond delay="0"/>
                                  </p:stCondLst>
                                  <p:childTnLst>
                                    <p:set>
                                      <p:cBhvr>
                                        <p:cTn id="59" dur="1" fill="hold">
                                          <p:stCondLst>
                                            <p:cond delay="0"/>
                                          </p:stCondLst>
                                        </p:cTn>
                                        <p:tgtEl>
                                          <p:spTgt spid="9"/>
                                        </p:tgtEl>
                                        <p:attrNameLst>
                                          <p:attrName>style.visibility</p:attrName>
                                        </p:attrNameLst>
                                      </p:cBhvr>
                                      <p:to>
                                        <p:strVal val="visible"/>
                                      </p:to>
                                    </p:set>
                                    <p:animEffect transition="in" filter="circle(in)">
                                      <p:cBhvr>
                                        <p:cTn id="60" dur="2000"/>
                                        <p:tgtEl>
                                          <p:spTgt spid="9"/>
                                        </p:tgtEl>
                                      </p:cBhvr>
                                    </p:animEffect>
                                  </p:childTnLst>
                                </p:cTn>
                              </p:par>
                            </p:childTnLst>
                          </p:cTn>
                        </p:par>
                      </p:childTnLst>
                    </p:cTn>
                  </p:par>
                  <p:par>
                    <p:cTn id="61" fill="hold">
                      <p:stCondLst>
                        <p:cond delay="indefinite"/>
                      </p:stCondLst>
                      <p:childTnLst>
                        <p:par>
                          <p:cTn id="62" fill="hold">
                            <p:stCondLst>
                              <p:cond delay="0"/>
                            </p:stCondLst>
                            <p:childTnLst>
                              <p:par>
                                <p:cTn id="63" presetID="2" presetClass="entr" presetSubtype="4" fill="hold" grpId="0" nodeType="clickEffect">
                                  <p:stCondLst>
                                    <p:cond delay="0"/>
                                  </p:stCondLst>
                                  <p:childTnLst>
                                    <p:set>
                                      <p:cBhvr>
                                        <p:cTn id="64" dur="1" fill="hold">
                                          <p:stCondLst>
                                            <p:cond delay="0"/>
                                          </p:stCondLst>
                                        </p:cTn>
                                        <p:tgtEl>
                                          <p:spTgt spid="23"/>
                                        </p:tgtEl>
                                        <p:attrNameLst>
                                          <p:attrName>style.visibility</p:attrName>
                                        </p:attrNameLst>
                                      </p:cBhvr>
                                      <p:to>
                                        <p:strVal val="visible"/>
                                      </p:to>
                                    </p:set>
                                    <p:anim calcmode="lin" valueType="num">
                                      <p:cBhvr additive="base">
                                        <p:cTn id="65" dur="500" fill="hold"/>
                                        <p:tgtEl>
                                          <p:spTgt spid="23"/>
                                        </p:tgtEl>
                                        <p:attrNameLst>
                                          <p:attrName>ppt_x</p:attrName>
                                        </p:attrNameLst>
                                      </p:cBhvr>
                                      <p:tavLst>
                                        <p:tav tm="0">
                                          <p:val>
                                            <p:strVal val="#ppt_x"/>
                                          </p:val>
                                        </p:tav>
                                        <p:tav tm="100000">
                                          <p:val>
                                            <p:strVal val="#ppt_x"/>
                                          </p:val>
                                        </p:tav>
                                      </p:tavLst>
                                    </p:anim>
                                    <p:anim calcmode="lin" valueType="num">
                                      <p:cBhvr additive="base">
                                        <p:cTn id="66"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 grpId="0" animBg="1"/>
      <p:bldP spid="10" grpId="0" animBg="1"/>
      <p:bldP spid="11" grpId="0" animBg="1"/>
      <p:bldP spid="12" grpId="0" animBg="1"/>
      <p:bldP spid="4" grpId="0" animBg="1"/>
      <p:bldP spid="16" grpId="0" animBg="1"/>
      <p:bldP spid="17" grpId="0" animBg="1"/>
      <p:bldP spid="18" grpId="0" animBg="1"/>
      <p:bldP spid="19" grpId="0" animBg="1"/>
      <p:bldP spid="20" grpId="0" animBg="1"/>
      <p:bldP spid="9" grpId="0"/>
      <p:bldP spid="21" grpId="0" animBg="1"/>
      <p:bldP spid="22" grpId="0"/>
      <p:bldP spid="2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idx="4294967295"/>
          </p:nvPr>
        </p:nvSpPr>
        <p:spPr>
          <a:xfrm>
            <a:off x="1043608" y="121196"/>
            <a:ext cx="5400600" cy="648071"/>
          </a:xfrm>
        </p:spPr>
        <p:txBody>
          <a:bodyPr>
            <a:normAutofit/>
          </a:bodyPr>
          <a:lstStyle/>
          <a:p>
            <a:pPr algn="l"/>
            <a:r>
              <a:rPr lang="en-US" altLang="zh-CN" sz="3600" dirty="0" smtClean="0">
                <a:solidFill>
                  <a:srgbClr val="203864"/>
                </a:solidFill>
                <a:latin typeface="Tahoma" panose="020B0604030504040204" pitchFamily="34" charset="0"/>
                <a:ea typeface="Tahoma" panose="020B0604030504040204" pitchFamily="34" charset="0"/>
                <a:cs typeface="Tahoma" panose="020B0604030504040204" pitchFamily="34" charset="0"/>
              </a:rPr>
              <a:t>mzXML demo</a:t>
            </a:r>
            <a:endParaRPr lang="zh-CN" altLang="en-US" sz="3600" dirty="0"/>
          </a:p>
        </p:txBody>
      </p:sp>
      <p:pic>
        <p:nvPicPr>
          <p:cNvPr id="4" name="Picture 3"/>
          <p:cNvPicPr>
            <a:picLocks noChangeAspect="1"/>
          </p:cNvPicPr>
          <p:nvPr/>
        </p:nvPicPr>
        <p:blipFill>
          <a:blip r:embed="rId2"/>
          <a:stretch>
            <a:fillRect/>
          </a:stretch>
        </p:blipFill>
        <p:spPr>
          <a:xfrm>
            <a:off x="2915816" y="769268"/>
            <a:ext cx="5688632" cy="4760850"/>
          </a:xfrm>
          <a:prstGeom prst="rect">
            <a:avLst/>
          </a:prstGeom>
        </p:spPr>
      </p:pic>
      <p:sp>
        <p:nvSpPr>
          <p:cNvPr id="6" name="矩形 11"/>
          <p:cNvSpPr/>
          <p:nvPr/>
        </p:nvSpPr>
        <p:spPr>
          <a:xfrm>
            <a:off x="3491880" y="1489348"/>
            <a:ext cx="1800200" cy="1152128"/>
          </a:xfrm>
          <a:prstGeom prst="rect">
            <a:avLst/>
          </a:prstGeom>
          <a:noFill/>
          <a:ln w="3175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TextBox 6"/>
          <p:cNvSpPr txBox="1"/>
          <p:nvPr/>
        </p:nvSpPr>
        <p:spPr>
          <a:xfrm>
            <a:off x="293769" y="1187669"/>
            <a:ext cx="1962717" cy="369332"/>
          </a:xfrm>
          <a:prstGeom prst="rect">
            <a:avLst/>
          </a:prstGeom>
          <a:noFill/>
        </p:spPr>
        <p:txBody>
          <a:bodyPr wrap="none" rtlCol="0">
            <a:spAutoFit/>
          </a:bodyPr>
          <a:lstStyle/>
          <a:p>
            <a:r>
              <a:rPr lang="en-US" dirty="0" smtClean="0"/>
              <a:t>MS scan meta data</a:t>
            </a:r>
            <a:endParaRPr lang="en-US" dirty="0"/>
          </a:p>
        </p:txBody>
      </p:sp>
      <p:cxnSp>
        <p:nvCxnSpPr>
          <p:cNvPr id="8" name="肘形连接符 22"/>
          <p:cNvCxnSpPr>
            <a:stCxn id="6" idx="1"/>
            <a:endCxn id="7" idx="3"/>
          </p:cNvCxnSpPr>
          <p:nvPr/>
        </p:nvCxnSpPr>
        <p:spPr>
          <a:xfrm rot="10800000">
            <a:off x="2256486" y="1372336"/>
            <a:ext cx="1235394" cy="693077"/>
          </a:xfrm>
          <a:prstGeom prst="bentConnector3">
            <a:avLst>
              <a:gd name="adj1" fmla="val 50000"/>
            </a:avLst>
          </a:prstGeom>
          <a:ln w="31750">
            <a:solidFill>
              <a:srgbClr val="00B0F0"/>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3" name="矩形 11"/>
          <p:cNvSpPr/>
          <p:nvPr/>
        </p:nvSpPr>
        <p:spPr>
          <a:xfrm>
            <a:off x="3635896" y="2713484"/>
            <a:ext cx="5040560" cy="2448272"/>
          </a:xfrm>
          <a:prstGeom prst="rect">
            <a:avLst/>
          </a:prstGeom>
          <a:noFill/>
          <a:ln w="3175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TextBox 13"/>
          <p:cNvSpPr txBox="1"/>
          <p:nvPr/>
        </p:nvSpPr>
        <p:spPr>
          <a:xfrm>
            <a:off x="224765" y="2281436"/>
            <a:ext cx="2691051" cy="2862322"/>
          </a:xfrm>
          <a:prstGeom prst="rect">
            <a:avLst/>
          </a:prstGeom>
          <a:noFill/>
        </p:spPr>
        <p:txBody>
          <a:bodyPr wrap="square" rtlCol="0">
            <a:spAutoFit/>
          </a:bodyPr>
          <a:lstStyle/>
          <a:p>
            <a:r>
              <a:rPr lang="en-US" dirty="0" smtClean="0"/>
              <a:t>Steps of decode MS scan raw data</a:t>
            </a:r>
          </a:p>
          <a:p>
            <a:endParaRPr lang="en-US" dirty="0"/>
          </a:p>
          <a:p>
            <a:pPr marL="342900" indent="-342900">
              <a:buAutoNum type="arabicPeriod"/>
            </a:pPr>
            <a:r>
              <a:rPr lang="en-US" dirty="0" smtClean="0"/>
              <a:t>base64 decode</a:t>
            </a:r>
          </a:p>
          <a:p>
            <a:pPr marL="342900" indent="-342900">
              <a:buAutoNum type="arabicPeriod"/>
            </a:pPr>
            <a:r>
              <a:rPr lang="en-US" dirty="0" smtClean="0"/>
              <a:t>decompress based on the </a:t>
            </a:r>
            <a:r>
              <a:rPr lang="en-US" dirty="0" err="1" smtClean="0"/>
              <a:t>compressionType</a:t>
            </a:r>
            <a:r>
              <a:rPr lang="en-US" dirty="0" smtClean="0"/>
              <a:t> option</a:t>
            </a:r>
          </a:p>
          <a:p>
            <a:pPr marL="342900" indent="-342900">
              <a:buAutoNum type="arabicPeriod"/>
            </a:pPr>
            <a:r>
              <a:rPr lang="en-US" dirty="0" err="1" smtClean="0"/>
              <a:t>BitConvert</a:t>
            </a:r>
            <a:r>
              <a:rPr lang="en-US" dirty="0" smtClean="0"/>
              <a:t> decode to float or double</a:t>
            </a:r>
          </a:p>
          <a:p>
            <a:pPr marL="342900" indent="-342900">
              <a:buAutoNum type="arabicPeriod"/>
            </a:pPr>
            <a:r>
              <a:rPr lang="en-US" dirty="0" smtClean="0"/>
              <a:t>create matrix</a:t>
            </a:r>
            <a:endParaRPr lang="en-US" dirty="0"/>
          </a:p>
        </p:txBody>
      </p:sp>
      <p:cxnSp>
        <p:nvCxnSpPr>
          <p:cNvPr id="15" name="肘形连接符 22"/>
          <p:cNvCxnSpPr>
            <a:stCxn id="13" idx="1"/>
            <a:endCxn id="14" idx="2"/>
          </p:cNvCxnSpPr>
          <p:nvPr/>
        </p:nvCxnSpPr>
        <p:spPr>
          <a:xfrm rot="10800000" flipV="1">
            <a:off x="1570292" y="3937620"/>
            <a:ext cx="2065605" cy="1206138"/>
          </a:xfrm>
          <a:prstGeom prst="bentConnector4">
            <a:avLst>
              <a:gd name="adj1" fmla="val 17430"/>
              <a:gd name="adj2" fmla="val 120445"/>
            </a:avLst>
          </a:prstGeom>
          <a:ln w="31750">
            <a:solidFill>
              <a:srgbClr val="00B0F0"/>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5722985"/>
      </p:ext>
    </p:extLst>
  </p:cSld>
  <p:clrMapOvr>
    <a:masterClrMapping/>
  </p:clrMapOvr>
  <p:transition spd="slow" advTm="2000">
    <p:push dir="u"/>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idx="4294967295"/>
          </p:nvPr>
        </p:nvSpPr>
        <p:spPr>
          <a:xfrm>
            <a:off x="1043608" y="121196"/>
            <a:ext cx="5400600" cy="648071"/>
          </a:xfrm>
        </p:spPr>
        <p:txBody>
          <a:bodyPr>
            <a:normAutofit/>
          </a:bodyPr>
          <a:lstStyle/>
          <a:p>
            <a:pPr algn="l"/>
            <a:r>
              <a:rPr lang="en-US" altLang="zh-CN" sz="3600" dirty="0" smtClean="0">
                <a:solidFill>
                  <a:srgbClr val="203864"/>
                </a:solidFill>
                <a:latin typeface="Tahoma" panose="020B0604030504040204" pitchFamily="34" charset="0"/>
                <a:ea typeface="Tahoma" panose="020B0604030504040204" pitchFamily="34" charset="0"/>
                <a:cs typeface="Tahoma" panose="020B0604030504040204" pitchFamily="34" charset="0"/>
              </a:rPr>
              <a:t>Raw Decode</a:t>
            </a:r>
            <a:endParaRPr lang="zh-CN" altLang="en-US" sz="3600"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974204"/>
            <a:ext cx="4374307" cy="40707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08104" y="921987"/>
            <a:ext cx="3312368" cy="40183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TextBox 10"/>
          <p:cNvSpPr txBox="1"/>
          <p:nvPr/>
        </p:nvSpPr>
        <p:spPr>
          <a:xfrm>
            <a:off x="381100" y="5066446"/>
            <a:ext cx="3803605" cy="461665"/>
          </a:xfrm>
          <a:prstGeom prst="rect">
            <a:avLst/>
          </a:prstGeom>
          <a:noFill/>
        </p:spPr>
        <p:txBody>
          <a:bodyPr wrap="none" rtlCol="0">
            <a:spAutoFit/>
          </a:bodyPr>
          <a:lstStyle/>
          <a:p>
            <a:r>
              <a:rPr lang="en-US" sz="1200" dirty="0" smtClean="0"/>
              <a:t>Demo code of </a:t>
            </a:r>
            <a:r>
              <a:rPr lang="en-US" altLang="zh-CN" sz="1200" dirty="0" smtClean="0"/>
              <a:t>Base64Decoder for decode mass spectrum </a:t>
            </a:r>
          </a:p>
          <a:p>
            <a:r>
              <a:rPr lang="en-US" altLang="zh-CN" sz="1200" dirty="0" smtClean="0"/>
              <a:t>content data in VisualBasic</a:t>
            </a:r>
            <a:r>
              <a:rPr lang="en-US" altLang="zh-CN" sz="1200" dirty="0"/>
              <a:t> </a:t>
            </a:r>
            <a:r>
              <a:rPr lang="en-US" altLang="zh-CN" sz="1200" dirty="0" smtClean="0"/>
              <a:t>language.</a:t>
            </a:r>
            <a:endParaRPr lang="en-US" sz="1200" dirty="0"/>
          </a:p>
        </p:txBody>
      </p:sp>
      <p:sp>
        <p:nvSpPr>
          <p:cNvPr id="12" name="TextBox 11"/>
          <p:cNvSpPr txBox="1"/>
          <p:nvPr/>
        </p:nvSpPr>
        <p:spPr>
          <a:xfrm>
            <a:off x="4932040" y="4963474"/>
            <a:ext cx="3749360" cy="646331"/>
          </a:xfrm>
          <a:prstGeom prst="rect">
            <a:avLst/>
          </a:prstGeom>
          <a:noFill/>
        </p:spPr>
        <p:txBody>
          <a:bodyPr wrap="none" rtlCol="0">
            <a:spAutoFit/>
          </a:bodyPr>
          <a:lstStyle/>
          <a:p>
            <a:r>
              <a:rPr lang="en-US" sz="1200" dirty="0" smtClean="0"/>
              <a:t>Demo code of </a:t>
            </a:r>
            <a:r>
              <a:rPr lang="en-US" altLang="zh-CN" sz="1200" dirty="0" smtClean="0"/>
              <a:t>decode mass spectrum content data in R# </a:t>
            </a:r>
          </a:p>
          <a:p>
            <a:r>
              <a:rPr lang="en-US" altLang="zh-CN" sz="1200" dirty="0" smtClean="0"/>
              <a:t>programming language by using the “buffer” package </a:t>
            </a:r>
          </a:p>
          <a:p>
            <a:r>
              <a:rPr lang="en-US" altLang="zh-CN" sz="1200" dirty="0" smtClean="0"/>
              <a:t>module.</a:t>
            </a:r>
            <a:endParaRPr lang="en-US" sz="1200" dirty="0"/>
          </a:p>
        </p:txBody>
      </p:sp>
      <p:sp>
        <p:nvSpPr>
          <p:cNvPr id="16" name="矩形 11"/>
          <p:cNvSpPr/>
          <p:nvPr/>
        </p:nvSpPr>
        <p:spPr>
          <a:xfrm>
            <a:off x="2946941" y="2857500"/>
            <a:ext cx="2633171" cy="1673925"/>
          </a:xfrm>
          <a:prstGeom prst="rect">
            <a:avLst/>
          </a:prstGeom>
          <a:noFill/>
          <a:ln w="3175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AutoNum type="arabicPeriod"/>
            </a:pPr>
            <a:r>
              <a:rPr lang="en-US" altLang="zh-CN" sz="1600" dirty="0" smtClean="0">
                <a:solidFill>
                  <a:schemeClr val="tx1"/>
                </a:solidFill>
              </a:rPr>
              <a:t>base64 decode</a:t>
            </a:r>
          </a:p>
          <a:p>
            <a:pPr marL="342900" indent="-342900">
              <a:buAutoNum type="arabicPeriod"/>
            </a:pPr>
            <a:r>
              <a:rPr lang="en-US" altLang="zh-CN" sz="1600" dirty="0" err="1" smtClean="0">
                <a:solidFill>
                  <a:schemeClr val="tx1"/>
                </a:solidFill>
              </a:rPr>
              <a:t>zlib</a:t>
            </a:r>
            <a:r>
              <a:rPr lang="en-US" altLang="zh-CN" sz="1600" dirty="0" smtClean="0">
                <a:solidFill>
                  <a:schemeClr val="tx1"/>
                </a:solidFill>
              </a:rPr>
              <a:t>/</a:t>
            </a:r>
            <a:r>
              <a:rPr lang="en-US" altLang="zh-CN" sz="1600" dirty="0" err="1" smtClean="0">
                <a:solidFill>
                  <a:schemeClr val="tx1"/>
                </a:solidFill>
              </a:rPr>
              <a:t>gzip</a:t>
            </a:r>
            <a:r>
              <a:rPr lang="en-US" altLang="zh-CN" sz="1600" dirty="0" smtClean="0">
                <a:solidFill>
                  <a:schemeClr val="tx1"/>
                </a:solidFill>
              </a:rPr>
              <a:t> decompression</a:t>
            </a:r>
          </a:p>
          <a:p>
            <a:pPr marL="342900" indent="-342900">
              <a:buAutoNum type="arabicPeriod"/>
            </a:pPr>
            <a:r>
              <a:rPr lang="en-US" altLang="zh-CN" sz="1600" dirty="0" smtClean="0">
                <a:solidFill>
                  <a:schemeClr val="tx1"/>
                </a:solidFill>
              </a:rPr>
              <a:t>convert to </a:t>
            </a:r>
            <a:r>
              <a:rPr lang="en-US" altLang="zh-CN" sz="1600" dirty="0">
                <a:solidFill>
                  <a:schemeClr val="tx1"/>
                </a:solidFill>
              </a:rPr>
              <a:t>n</a:t>
            </a:r>
            <a:r>
              <a:rPr lang="en-US" altLang="zh-CN" sz="1600" dirty="0" smtClean="0">
                <a:solidFill>
                  <a:schemeClr val="tx1"/>
                </a:solidFill>
              </a:rPr>
              <a:t>etwork </a:t>
            </a:r>
            <a:r>
              <a:rPr lang="en-US" altLang="zh-CN" sz="1600" dirty="0" err="1" smtClean="0">
                <a:solidFill>
                  <a:schemeClr val="tx1"/>
                </a:solidFill>
              </a:rPr>
              <a:t>byteorder</a:t>
            </a:r>
            <a:endParaRPr lang="en-US" altLang="zh-CN" sz="1600" dirty="0" smtClean="0">
              <a:solidFill>
                <a:schemeClr val="tx1"/>
              </a:solidFill>
            </a:endParaRPr>
          </a:p>
          <a:p>
            <a:pPr marL="342900" indent="-342900">
              <a:buAutoNum type="arabicPeriod"/>
            </a:pPr>
            <a:r>
              <a:rPr lang="en-US" altLang="zh-CN" sz="1600" dirty="0" smtClean="0">
                <a:solidFill>
                  <a:schemeClr val="tx1"/>
                </a:solidFill>
              </a:rPr>
              <a:t>bit convert to floats </a:t>
            </a:r>
            <a:endParaRPr lang="zh-CN" altLang="en-US" sz="1600" dirty="0">
              <a:solidFill>
                <a:schemeClr val="tx1"/>
              </a:solidFill>
            </a:endParaRPr>
          </a:p>
        </p:txBody>
      </p:sp>
    </p:spTree>
    <p:extLst>
      <p:ext uri="{BB962C8B-B14F-4D97-AF65-F5344CB8AC3E}">
        <p14:creationId xmlns:p14="http://schemas.microsoft.com/office/powerpoint/2010/main" val="690149681"/>
      </p:ext>
    </p:extLst>
  </p:cSld>
  <p:clrMapOvr>
    <a:masterClrMapping/>
  </p:clrMapOvr>
  <p:transition spd="slow" advTm="2000">
    <p:push dir="u"/>
  </p:transition>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2199</TotalTime>
  <Words>1646</Words>
  <Application>Microsoft Office PowerPoint</Application>
  <PresentationFormat>全屏显示(16:10)</PresentationFormat>
  <Paragraphs>281</Paragraphs>
  <Slides>36</Slides>
  <Notes>1</Notes>
  <HiddenSlides>0</HiddenSlides>
  <MMClips>0</MMClips>
  <ScaleCrop>false</ScaleCrop>
  <HeadingPairs>
    <vt:vector size="4" baseType="variant">
      <vt:variant>
        <vt:lpstr>主题</vt:lpstr>
      </vt:variant>
      <vt:variant>
        <vt:i4>1</vt:i4>
      </vt:variant>
      <vt:variant>
        <vt:lpstr>幻灯片标题</vt:lpstr>
      </vt:variant>
      <vt:variant>
        <vt:i4>36</vt:i4>
      </vt:variant>
    </vt:vector>
  </HeadingPairs>
  <TitlesOfParts>
    <vt:vector size="37" baseType="lpstr">
      <vt:lpstr>Office 主题</vt:lpstr>
      <vt:lpstr>Mzkit User Manual</vt:lpstr>
      <vt:lpstr>Introduction</vt:lpstr>
      <vt:lpstr>LICENSE</vt:lpstr>
      <vt:lpstr>Screenshots</vt:lpstr>
      <vt:lpstr>Main Screen</vt:lpstr>
      <vt:lpstr>Raw Data Decode</vt:lpstr>
      <vt:lpstr>File Formats</vt:lpstr>
      <vt:lpstr>mzXML demo</vt:lpstr>
      <vt:lpstr>Raw Decode</vt:lpstr>
      <vt:lpstr>View Untargeted Data</vt:lpstr>
      <vt:lpstr>Introduction</vt:lpstr>
      <vt:lpstr>PowerPoint 演示文稿</vt:lpstr>
      <vt:lpstr>View 2D Scatter Snapshot</vt:lpstr>
      <vt:lpstr>View TIC/BPC</vt:lpstr>
      <vt:lpstr>View Scan Feature</vt:lpstr>
      <vt:lpstr>View XIC</vt:lpstr>
      <vt:lpstr>View PDA</vt:lpstr>
      <vt:lpstr>View UV scans</vt:lpstr>
      <vt:lpstr>MS-Alignment</vt:lpstr>
      <vt:lpstr>Cos Similarity</vt:lpstr>
      <vt:lpstr>PowerPoint 演示文稿</vt:lpstr>
      <vt:lpstr>PowerPoint 演示文稿</vt:lpstr>
      <vt:lpstr>MS-Imaging Viewer</vt:lpstr>
      <vt:lpstr>Introduce MS-Imaging</vt:lpstr>
      <vt:lpstr>imzML for MS-imaging</vt:lpstr>
      <vt:lpstr>MS-imaging</vt:lpstr>
      <vt:lpstr>View GC-MS Targeted</vt:lpstr>
      <vt:lpstr>View GC-MS Targeted</vt:lpstr>
      <vt:lpstr>View GC-MS Targeted</vt:lpstr>
      <vt:lpstr>View LC-MS/MS Targeted</vt:lpstr>
      <vt:lpstr>View LC-MS/MS Targeted</vt:lpstr>
      <vt:lpstr>View LC-MS/MS Targeted</vt:lpstr>
      <vt:lpstr>Targeted quantification analysis</vt:lpstr>
      <vt:lpstr>Create Linear Models</vt:lpstr>
      <vt:lpstr>Create Linear Models</vt:lpstr>
      <vt:lpstr>感谢观看</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微软用户</cp:lastModifiedBy>
  <cp:revision>501</cp:revision>
  <dcterms:created xsi:type="dcterms:W3CDTF">2020-04-30T00:00:30Z</dcterms:created>
  <dcterms:modified xsi:type="dcterms:W3CDTF">2021-02-20T04:53:02Z</dcterms:modified>
</cp:coreProperties>
</file>